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60" r:id="rId4"/>
    <p:sldId id="275" r:id="rId5"/>
    <p:sldId id="259" r:id="rId6"/>
    <p:sldId id="261" r:id="rId7"/>
    <p:sldId id="262" r:id="rId8"/>
    <p:sldId id="263" r:id="rId9"/>
    <p:sldId id="277" r:id="rId10"/>
    <p:sldId id="264" r:id="rId11"/>
    <p:sldId id="265" r:id="rId12"/>
    <p:sldId id="266" r:id="rId13"/>
    <p:sldId id="289" r:id="rId14"/>
    <p:sldId id="295" r:id="rId15"/>
    <p:sldId id="296" r:id="rId16"/>
    <p:sldId id="290" r:id="rId17"/>
    <p:sldId id="267" r:id="rId18"/>
    <p:sldId id="268" r:id="rId19"/>
    <p:sldId id="269" r:id="rId20"/>
    <p:sldId id="297" r:id="rId21"/>
    <p:sldId id="293" r:id="rId22"/>
    <p:sldId id="292" r:id="rId23"/>
    <p:sldId id="291" r:id="rId24"/>
    <p:sldId id="294" r:id="rId25"/>
    <p:sldId id="280" r:id="rId26"/>
    <p:sldId id="281" r:id="rId27"/>
    <p:sldId id="287" r:id="rId28"/>
    <p:sldId id="286" r:id="rId29"/>
    <p:sldId id="270" r:id="rId30"/>
    <p:sldId id="278" r:id="rId31"/>
    <p:sldId id="284" r:id="rId32"/>
    <p:sldId id="285" r:id="rId33"/>
    <p:sldId id="271" r:id="rId34"/>
    <p:sldId id="279" r:id="rId35"/>
    <p:sldId id="273" r:id="rId36"/>
    <p:sldId id="27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7" autoAdjust="0"/>
    <p:restoredTop sz="94764" autoAdjust="0"/>
  </p:normalViewPr>
  <p:slideViewPr>
    <p:cSldViewPr>
      <p:cViewPr>
        <p:scale>
          <a:sx n="200" d="100"/>
          <a:sy n="200" d="100"/>
        </p:scale>
        <p:origin x="-1278" y="-403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278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98009B-C6E1-4ED1-92E2-28A46CD99D2C}" type="datetimeFigureOut">
              <a:rPr lang="en-US" smtClean="0"/>
              <a:t>10/24/2015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7E714D-9303-43F7-95C6-C88757B1FC40}" type="slidenum">
              <a:rPr lang="en-US" smtClean="0"/>
              <a:t>‹#›</a:t>
            </a:fld>
            <a:endParaRPr lang="en-US"/>
          </a:p>
        </p:txBody>
      </p:sp>
    </p:spTree>
    <p:extLst>
      <p:ext uri="{BB962C8B-B14F-4D97-AF65-F5344CB8AC3E}">
        <p14:creationId xmlns:p14="http://schemas.microsoft.com/office/powerpoint/2010/main" val="2156080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Sophia</a:t>
            </a:r>
            <a:r>
              <a:rPr lang="en-US" baseline="0" dirty="0" smtClean="0"/>
              <a:t> Mitchell, and I worked with Dr. Kelly Cohen on Linguistic Reasoning for Collaborative Mobile Robots. Before I get started I’d like to show a short video that encompasses the motivation behind this research.</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a:t>
            </a:fld>
            <a:endParaRPr lang="en-US"/>
          </a:p>
        </p:txBody>
      </p:sp>
    </p:spTree>
    <p:extLst>
      <p:ext uri="{BB962C8B-B14F-4D97-AF65-F5344CB8AC3E}">
        <p14:creationId xmlns:p14="http://schemas.microsoft.com/office/powerpoint/2010/main" val="2046897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approach was to start by developing one autonomous PONG player. I had to decide what input variables were needed, create rule sets for the player based off of my expert knowledge, and then decide how to use my output. Next I created a doubles pong game by creating a second autonomous player. For this I also had to create a cascading fuzzy system, which means the output for one fuzzy system becomes the input for another, and so on.</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10</a:t>
            </a:fld>
            <a:endParaRPr lang="en-US"/>
          </a:p>
        </p:txBody>
      </p:sp>
    </p:spTree>
    <p:extLst>
      <p:ext uri="{BB962C8B-B14F-4D97-AF65-F5344CB8AC3E}">
        <p14:creationId xmlns:p14="http://schemas.microsoft.com/office/powerpoint/2010/main" val="290202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develop the singles fuzzy system, I began</a:t>
            </a:r>
            <a:r>
              <a:rPr lang="en-US" baseline="0" dirty="0" smtClean="0"/>
              <a:t> with a defensive strategy where the ball hits the center of the paddle. My inputs were the ball’s trajectory and speed, and the output was closer to -1 to move the paddle down, and positive 1 to move the paddle move up. My rules were essentially to move faster when the paddle was further from where the ball will be, and slower as it got closer. If the ball was moving away from the paddle, it was to move to the center to cover the most area.</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11</a:t>
            </a:fld>
            <a:endParaRPr lang="en-US"/>
          </a:p>
        </p:txBody>
      </p:sp>
    </p:spTree>
    <p:extLst>
      <p:ext uri="{BB962C8B-B14F-4D97-AF65-F5344CB8AC3E}">
        <p14:creationId xmlns:p14="http://schemas.microsoft.com/office/powerpoint/2010/main" val="71617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a:t>
            </a:r>
            <a:r>
              <a:rPr lang="en-US" baseline="0" dirty="0" smtClean="0"/>
              <a:t>any research project, we ran into some challenges. First the robot would sometimes blatantly miss the ball. After testing multiple ideas we realized the best solution was to create a feedback loop within the robot, allowing it to check if the ball’s real movement matched the bot’s previously calculated trajectory, and make corrections where needed. We also realized the defensive strategy alone was too easy, so I created a situational awareness for the robot, so it now hits the ball depending on the other player’s location and movement. Now that it works well and is difficult for a human to play, I made a robot </a:t>
            </a:r>
            <a:r>
              <a:rPr lang="en-US" baseline="0" dirty="0" err="1" smtClean="0"/>
              <a:t>vs</a:t>
            </a:r>
            <a:r>
              <a:rPr lang="en-US" baseline="0" dirty="0" smtClean="0"/>
              <a:t> robot game to allow for more focused analysis. </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12</a:t>
            </a:fld>
            <a:endParaRPr lang="en-US"/>
          </a:p>
        </p:txBody>
      </p:sp>
    </p:spTree>
    <p:extLst>
      <p:ext uri="{BB962C8B-B14F-4D97-AF65-F5344CB8AC3E}">
        <p14:creationId xmlns:p14="http://schemas.microsoft.com/office/powerpoint/2010/main" val="222899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first figure depicts how the fuzzy player’s paddle was broken down into offensive and defensive playing areas. As I said before, I originally programmed the paddle only to use its defensive center for playing, however once new strategies were introduced it was then given the ability to play out strategies using the different parts of the paddle. </a:t>
            </a:r>
          </a:p>
          <a:p>
            <a:r>
              <a:rPr lang="en-US" baseline="0" dirty="0" smtClean="0"/>
              <a:t>The second figure is the FIS file that was used for paddle movement. It is easily seen through the output membership functions that the paddle is to move more quickly toward the ball when it is further away from where it will intercept it, and more slowly when it is closer, to allow for smooth movement. </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13</a:t>
            </a:fld>
            <a:endParaRPr lang="en-US"/>
          </a:p>
        </p:txBody>
      </p:sp>
    </p:spTree>
    <p:extLst>
      <p:ext uri="{BB962C8B-B14F-4D97-AF65-F5344CB8AC3E}">
        <p14:creationId xmlns:p14="http://schemas.microsoft.com/office/powerpoint/2010/main" val="390756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figure graphically shows the output of the movement FIS file for the singles paddle. This smooth center shows a well working FIS file.</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14</a:t>
            </a:fld>
            <a:endParaRPr lang="en-US"/>
          </a:p>
        </p:txBody>
      </p:sp>
    </p:spTree>
    <p:extLst>
      <p:ext uri="{BB962C8B-B14F-4D97-AF65-F5344CB8AC3E}">
        <p14:creationId xmlns:p14="http://schemas.microsoft.com/office/powerpoint/2010/main" val="110100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challenge I mentioned was that the paddle needed to have a more difficult playing strategy. To do this, a situational awareness system was made. The situational awareness begins with a “game type” calculation, where the fuzzy player classifies the current game as a more offensive (it’s losing) or defensive (it’s winning) game. </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15</a:t>
            </a:fld>
            <a:endParaRPr lang="en-US"/>
          </a:p>
        </p:txBody>
      </p:sp>
    </p:spTree>
    <p:extLst>
      <p:ext uri="{BB962C8B-B14F-4D97-AF65-F5344CB8AC3E}">
        <p14:creationId xmlns:p14="http://schemas.microsoft.com/office/powerpoint/2010/main" val="615105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game type calculation is then considered</a:t>
            </a:r>
            <a:r>
              <a:rPr lang="en-US" baseline="0" dirty="0" smtClean="0"/>
              <a:t> along with where the robot’s current location is and where its opponent is not (open). This </a:t>
            </a:r>
            <a:r>
              <a:rPr lang="en-US" baseline="0" dirty="0" err="1" smtClean="0"/>
              <a:t>oppaware</a:t>
            </a:r>
            <a:r>
              <a:rPr lang="en-US" baseline="0" dirty="0" smtClean="0"/>
              <a:t> FIS file then creates an output, called strategy, which is where the paddle needs to be to perform the best hit for the current situation. This strategy output is then sent to the movement FIS I showed before, which moves the paddle accordingly.</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16</a:t>
            </a:fld>
            <a:endParaRPr lang="en-US"/>
          </a:p>
        </p:txBody>
      </p:sp>
    </p:spTree>
    <p:extLst>
      <p:ext uri="{BB962C8B-B14F-4D97-AF65-F5344CB8AC3E}">
        <p14:creationId xmlns:p14="http://schemas.microsoft.com/office/powerpoint/2010/main" val="1485738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 created FLIP:</a:t>
            </a:r>
            <a:r>
              <a:rPr lang="en-US" baseline="0" dirty="0" smtClean="0"/>
              <a:t> Fuzzy collaborative robotic pong. FLIP is based on doubles tennis, mainly games played by the Bryan Bros., who you saw in that first clip, and the Federer &amp; </a:t>
            </a:r>
            <a:r>
              <a:rPr lang="en-US" baseline="0" dirty="0" err="1" smtClean="0"/>
              <a:t>Mirka</a:t>
            </a:r>
            <a:r>
              <a:rPr lang="en-US" baseline="0" dirty="0" smtClean="0"/>
              <a:t> team. Like in doubles tennis, FLIP 2 in front is the leader, and the team knows offensive and defensive moves. I also created a doubles robot team </a:t>
            </a:r>
            <a:r>
              <a:rPr lang="en-US" baseline="0" dirty="0" err="1" smtClean="0"/>
              <a:t>vs</a:t>
            </a:r>
            <a:r>
              <a:rPr lang="en-US" baseline="0" dirty="0" smtClean="0"/>
              <a:t> robot team game for analysis once it was hard for humans to play them.</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17</a:t>
            </a:fld>
            <a:endParaRPr lang="en-US"/>
          </a:p>
        </p:txBody>
      </p:sp>
    </p:spTree>
    <p:extLst>
      <p:ext uri="{BB962C8B-B14F-4D97-AF65-F5344CB8AC3E}">
        <p14:creationId xmlns:p14="http://schemas.microsoft.com/office/powerpoint/2010/main" val="3542694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FLIP</a:t>
            </a:r>
            <a:r>
              <a:rPr lang="en-US" baseline="0" dirty="0" smtClean="0"/>
              <a:t> 1 and 2 have several strategies for gameplay. FLIP 1 can only use the center of its paddle for conservative offense and defense, as it’s in the back and cannot have much error. FLIP 2 is in front which allows for more error, so it can use extreme offensive moves which use the paddle’s tips. When they aren’t going for the ball, FLIP 1 and 2 both have waiting strategies.</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18</a:t>
            </a:fld>
            <a:endParaRPr lang="en-US"/>
          </a:p>
        </p:txBody>
      </p:sp>
    </p:spTree>
    <p:extLst>
      <p:ext uri="{BB962C8B-B14F-4D97-AF65-F5344CB8AC3E}">
        <p14:creationId xmlns:p14="http://schemas.microsoft.com/office/powerpoint/2010/main" val="3645849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shows the thinking</a:t>
            </a:r>
            <a:r>
              <a:rPr lang="en-US" baseline="0" dirty="0" smtClean="0"/>
              <a:t> that goes on within the FLIP team. FLIP 1 and 2 determine the distances between where they are and where the ball will intercept their axes, and then FLIP 2 decides who should go. If FLIP 2 is going, it thinks “Ok, GET THE BALL!” determines its strategy, and hits the ball. Meanwhile in this case, FLIP 1 would wait to hear what FLIP 2 is doing, and perform its waiting strategy.</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19</a:t>
            </a:fld>
            <a:endParaRPr lang="en-US"/>
          </a:p>
        </p:txBody>
      </p:sp>
    </p:spTree>
    <p:extLst>
      <p:ext uri="{BB962C8B-B14F-4D97-AF65-F5344CB8AC3E}">
        <p14:creationId xmlns:p14="http://schemas.microsoft.com/office/powerpoint/2010/main" val="996968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I will begin by introducing our vision and objective for this research, and then our approach. Finally I will present our results, conclusions, and recommendations for future work.</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a:t>
            </a:fld>
            <a:endParaRPr lang="en-US"/>
          </a:p>
        </p:txBody>
      </p:sp>
    </p:spTree>
    <p:extLst>
      <p:ext uri="{BB962C8B-B14F-4D97-AF65-F5344CB8AC3E}">
        <p14:creationId xmlns:p14="http://schemas.microsoft.com/office/powerpoint/2010/main" val="3851728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you can see here is a more</a:t>
            </a:r>
            <a:r>
              <a:rPr lang="en-US" baseline="0" dirty="0" smtClean="0"/>
              <a:t> in-depth look at the collaboration between the FLIP team. This first quadrant is the thinking for FLIP2, below is the thinking for FLIP1, and then to the right you can see each FLIP’s movement or waiting strategies. </a:t>
            </a:r>
            <a:r>
              <a:rPr lang="en-US" i="1" baseline="0" dirty="0" smtClean="0"/>
              <a:t>(Be sure to circle things with your pointer as you say them!) </a:t>
            </a:r>
            <a:r>
              <a:rPr lang="en-US" i="0" baseline="0" dirty="0" smtClean="0"/>
              <a:t>Paddle 1V and paddle 2V are the variables that move the paddle within the game.</a:t>
            </a:r>
            <a:endParaRPr lang="en-US" i="1" dirty="0"/>
          </a:p>
        </p:txBody>
      </p:sp>
      <p:sp>
        <p:nvSpPr>
          <p:cNvPr id="4" name="Slide Number Placeholder 3"/>
          <p:cNvSpPr>
            <a:spLocks noGrp="1"/>
          </p:cNvSpPr>
          <p:nvPr>
            <p:ph type="sldNum" sz="quarter" idx="10"/>
          </p:nvPr>
        </p:nvSpPr>
        <p:spPr/>
        <p:txBody>
          <a:bodyPr/>
          <a:lstStyle/>
          <a:p>
            <a:fld id="{F27E714D-9303-43F7-95C6-C88757B1FC40}" type="slidenum">
              <a:rPr lang="en-US" smtClean="0"/>
              <a:t>20</a:t>
            </a:fld>
            <a:endParaRPr lang="en-US"/>
          </a:p>
        </p:txBody>
      </p:sp>
    </p:spTree>
    <p:extLst>
      <p:ext uri="{BB962C8B-B14F-4D97-AF65-F5344CB8AC3E}">
        <p14:creationId xmlns:p14="http://schemas.microsoft.com/office/powerpoint/2010/main" val="2866263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FIS file is used to find where the most open position is for the ball to be hit. The most open position is the point that would be the most difficult for both paddles to get to, due to it either being too far away from both of the paddles, </a:t>
            </a:r>
            <a:r>
              <a:rPr lang="en-US" i="1" baseline="0" dirty="0" smtClean="0"/>
              <a:t>(circle position)</a:t>
            </a:r>
            <a:r>
              <a:rPr lang="en-US" i="0" baseline="0" dirty="0" smtClean="0"/>
              <a:t> or due to the paddles both moving away from that spot </a:t>
            </a:r>
            <a:r>
              <a:rPr lang="en-US" i="1" baseline="0" dirty="0" smtClean="0"/>
              <a:t>(circle inertia)</a:t>
            </a:r>
            <a:r>
              <a:rPr lang="en-US" i="0" baseline="0" dirty="0" smtClean="0"/>
              <a:t>. The open output is then sent to the strategy FIS that decides where the paddle should hit the ball.</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21</a:t>
            </a:fld>
            <a:endParaRPr lang="en-US"/>
          </a:p>
        </p:txBody>
      </p:sp>
    </p:spTree>
    <p:extLst>
      <p:ext uri="{BB962C8B-B14F-4D97-AF65-F5344CB8AC3E}">
        <p14:creationId xmlns:p14="http://schemas.microsoft.com/office/powerpoint/2010/main" val="2556953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mentioned</a:t>
            </a:r>
            <a:r>
              <a:rPr lang="en-US" baseline="0" dirty="0" smtClean="0"/>
              <a:t> that both paddles have waiting strategies. While the back paddle’s is to either go to the other side of the court or back up the paddle in front of it depending on the situation, the paddle in the front has to be sure to get out of the way of the ball so it doesn’t hit the ball backwards and score on itself. This first FIS file is the movement FIS that controls that thinking. </a:t>
            </a:r>
          </a:p>
          <a:p>
            <a:r>
              <a:rPr lang="en-US" baseline="0" dirty="0" smtClean="0"/>
              <a:t>The back paddle has its own situational awareness, since like in real tennis it has more time to strategize what the best play might be. It is essentially the same as the front paddle’s situational awareness that I described before, but it has more layers due to more membership functions and rules.</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22</a:t>
            </a:fld>
            <a:endParaRPr lang="en-US"/>
          </a:p>
        </p:txBody>
      </p:sp>
    </p:spTree>
    <p:extLst>
      <p:ext uri="{BB962C8B-B14F-4D97-AF65-F5344CB8AC3E}">
        <p14:creationId xmlns:p14="http://schemas.microsoft.com/office/powerpoint/2010/main" val="687693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front and singles paddles could use the same strategy FIS file, because both had to take into account the game type. The back paddle in the doubles game could have a more simple strategy FIS file, because it would only be getting the ball in defensive situations, and therefore didn’t need to take </a:t>
            </a:r>
            <a:r>
              <a:rPr lang="en-US" baseline="0" dirty="0" err="1" smtClean="0"/>
              <a:t>gametype</a:t>
            </a:r>
            <a:r>
              <a:rPr lang="en-US" baseline="0" dirty="0" smtClean="0"/>
              <a:t> into account.</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23</a:t>
            </a:fld>
            <a:endParaRPr lang="en-US"/>
          </a:p>
        </p:txBody>
      </p:sp>
    </p:spTree>
    <p:extLst>
      <p:ext uri="{BB962C8B-B14F-4D97-AF65-F5344CB8AC3E}">
        <p14:creationId xmlns:p14="http://schemas.microsoft.com/office/powerpoint/2010/main" val="18743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graphical depiction of the back paddle’s strategy</a:t>
            </a:r>
            <a:r>
              <a:rPr lang="en-US" baseline="0" dirty="0" smtClean="0"/>
              <a:t> FIS output. One can see there are no discontinuities within the FIS file as the surface is very smooth.</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24</a:t>
            </a:fld>
            <a:endParaRPr lang="en-US"/>
          </a:p>
        </p:txBody>
      </p:sp>
    </p:spTree>
    <p:extLst>
      <p:ext uri="{BB962C8B-B14F-4D97-AF65-F5344CB8AC3E}">
        <p14:creationId xmlns:p14="http://schemas.microsoft.com/office/powerpoint/2010/main" val="4160766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had the singles robots play an arbitrary</a:t>
            </a:r>
            <a:r>
              <a:rPr lang="en-US" baseline="0" dirty="0" smtClean="0"/>
              <a:t> 10 games to show their abilities are equal. From these results we can find a 7.78% difference between the scores, which is low enough that if we were to play 1000 or even 10,000 games we would expect the difference to be insignificant.</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25</a:t>
            </a:fld>
            <a:endParaRPr lang="en-US"/>
          </a:p>
        </p:txBody>
      </p:sp>
    </p:spTree>
    <p:extLst>
      <p:ext uri="{BB962C8B-B14F-4D97-AF65-F5344CB8AC3E}">
        <p14:creationId xmlns:p14="http://schemas.microsoft.com/office/powerpoint/2010/main" val="1462140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also ran 10 games of doubles pong, which shows this same small difference, meaning both teams share equal ability.</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26</a:t>
            </a:fld>
            <a:endParaRPr lang="en-US"/>
          </a:p>
        </p:txBody>
      </p:sp>
    </p:spTree>
    <p:extLst>
      <p:ext uri="{BB962C8B-B14F-4D97-AF65-F5344CB8AC3E}">
        <p14:creationId xmlns:p14="http://schemas.microsoft.com/office/powerpoint/2010/main" val="253156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a short clip of two fuzzy robots playing PONG. Notice how they try to hit the ball to where the other one is not, and where the other one is not heading.</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27</a:t>
            </a:fld>
            <a:endParaRPr lang="en-US"/>
          </a:p>
        </p:txBody>
      </p:sp>
    </p:spTree>
    <p:extLst>
      <p:ext uri="{BB962C8B-B14F-4D97-AF65-F5344CB8AC3E}">
        <p14:creationId xmlns:p14="http://schemas.microsoft.com/office/powerpoint/2010/main" val="2732298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video of two</a:t>
            </a:r>
            <a:r>
              <a:rPr lang="en-US" baseline="0" dirty="0" smtClean="0"/>
              <a:t> fuzzy robots playing a double’s game of PONG. </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28</a:t>
            </a:fld>
            <a:endParaRPr lang="en-US"/>
          </a:p>
        </p:txBody>
      </p:sp>
    </p:spTree>
    <p:extLst>
      <p:ext uri="{BB962C8B-B14F-4D97-AF65-F5344CB8AC3E}">
        <p14:creationId xmlns:p14="http://schemas.microsoft.com/office/powerpoint/2010/main" val="969290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this research we could conclude that fuzzy logic is an effective means of imitating human reasoning and collaboration in the game of PONG. Currently I have collaborators working on beta testing to further improve FLIP’s performance.</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29</a:t>
            </a:fld>
            <a:endParaRPr lang="en-US"/>
          </a:p>
        </p:txBody>
      </p:sp>
    </p:spTree>
    <p:extLst>
      <p:ext uri="{BB962C8B-B14F-4D97-AF65-F5344CB8AC3E}">
        <p14:creationId xmlns:p14="http://schemas.microsoft.com/office/powerpoint/2010/main" val="122183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President Barak Obama stated on April 15, 2010</a:t>
            </a:r>
            <a:r>
              <a:rPr lang="en-US" baseline="0" dirty="0" smtClean="0"/>
              <a:t> that by 2025 we will send human missions to the asteroids and later to Mars and beyond to deep space.</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3</a:t>
            </a:fld>
            <a:endParaRPr lang="en-US"/>
          </a:p>
        </p:txBody>
      </p:sp>
    </p:spTree>
    <p:extLst>
      <p:ext uri="{BB962C8B-B14F-4D97-AF65-F5344CB8AC3E}">
        <p14:creationId xmlns:p14="http://schemas.microsoft.com/office/powerpoint/2010/main" val="546687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 work will</a:t>
            </a:r>
            <a:r>
              <a:rPr lang="en-US" baseline="0" dirty="0" smtClean="0"/>
              <a:t> include having a weak robotic team play against a human or good robotic team, while also being coached by an observing robot. A success would be considered when the weak robotic player could be coached into a better player than original “good” team.</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30</a:t>
            </a:fld>
            <a:endParaRPr lang="en-US"/>
          </a:p>
        </p:txBody>
      </p:sp>
    </p:spTree>
    <p:extLst>
      <p:ext uri="{BB962C8B-B14F-4D97-AF65-F5344CB8AC3E}">
        <p14:creationId xmlns:p14="http://schemas.microsoft.com/office/powerpoint/2010/main" val="2499959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 new development, I have</a:t>
            </a:r>
            <a:r>
              <a:rPr lang="en-US" baseline="0" dirty="0" smtClean="0"/>
              <a:t> adopted what are called type-2 fuzzy systems. A type 2 fuzzy system brings uncertainty into the membership functions by making each membership function a fuzzy area rather than a line as seen in a type 1 fuzzy set. This allows for even more layered, noisy, arbitrary reasoning to be imitated, like what you would find in a coach who is trying to create a better player.</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31</a:t>
            </a:fld>
            <a:endParaRPr lang="en-US"/>
          </a:p>
        </p:txBody>
      </p:sp>
    </p:spTree>
    <p:extLst>
      <p:ext uri="{BB962C8B-B14F-4D97-AF65-F5344CB8AC3E}">
        <p14:creationId xmlns:p14="http://schemas.microsoft.com/office/powerpoint/2010/main" val="1323426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a:t>
            </a:r>
            <a:r>
              <a:rPr lang="en-US" baseline="0" dirty="0" smtClean="0"/>
              <a:t> shows what I meant by having the membership functions fuzzy areas rather than lines. You can see if I were to draw a line through the center of each of these sets we would have a type 1 fuzzy set, but this allows for even fuzzier reasoning.</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32</a:t>
            </a:fld>
            <a:endParaRPr lang="en-US"/>
          </a:p>
        </p:txBody>
      </p:sp>
    </p:spTree>
    <p:extLst>
      <p:ext uri="{BB962C8B-B14F-4D97-AF65-F5344CB8AC3E}">
        <p14:creationId xmlns:p14="http://schemas.microsoft.com/office/powerpoint/2010/main" val="4219071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a:t>
            </a:r>
            <a:r>
              <a:rPr lang="en-US" baseline="0" dirty="0" smtClean="0"/>
              <a:t> on in my career, I hope to continue research in aerospace engineering, graduate from ACCEND with a Bachelors and Masters in aerospace engineering, and pursue a PhD. I hope to eventually work in the aerospace robotics field and be like this girl and go to space.</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33</a:t>
            </a:fld>
            <a:endParaRPr lang="en-US"/>
          </a:p>
        </p:txBody>
      </p:sp>
    </p:spTree>
    <p:extLst>
      <p:ext uri="{BB962C8B-B14F-4D97-AF65-F5344CB8AC3E}">
        <p14:creationId xmlns:p14="http://schemas.microsoft.com/office/powerpoint/2010/main" val="1188052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thank the UC </a:t>
            </a:r>
            <a:r>
              <a:rPr lang="en-US" dirty="0" err="1" smtClean="0"/>
              <a:t>WiSE</a:t>
            </a:r>
            <a:r>
              <a:rPr lang="en-US" dirty="0" smtClean="0"/>
              <a:t> REWU</a:t>
            </a:r>
            <a:r>
              <a:rPr lang="en-US" baseline="0" dirty="0" smtClean="0"/>
              <a:t> program for making this experience possible, my mentor Dr. Kelly Cohen because he’s awesome, Cody </a:t>
            </a:r>
            <a:r>
              <a:rPr lang="en-US" baseline="0" dirty="0" err="1" smtClean="0"/>
              <a:t>Lafountain</a:t>
            </a:r>
            <a:r>
              <a:rPr lang="en-US" baseline="0" dirty="0" smtClean="0"/>
              <a:t> for his help where I had problems, and MOST-Aerospace Labs. </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34</a:t>
            </a:fld>
            <a:endParaRPr lang="en-US"/>
          </a:p>
        </p:txBody>
      </p:sp>
    </p:spTree>
    <p:extLst>
      <p:ext uri="{BB962C8B-B14F-4D97-AF65-F5344CB8AC3E}">
        <p14:creationId xmlns:p14="http://schemas.microsoft.com/office/powerpoint/2010/main" val="3890524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my references</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35</a:t>
            </a:fld>
            <a:endParaRPr lang="en-US"/>
          </a:p>
        </p:txBody>
      </p:sp>
    </p:spTree>
    <p:extLst>
      <p:ext uri="{BB962C8B-B14F-4D97-AF65-F5344CB8AC3E}">
        <p14:creationId xmlns:p14="http://schemas.microsoft.com/office/powerpoint/2010/main" val="1112693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a:t>
            </a:r>
            <a:r>
              <a:rPr lang="en-US" baseline="0" dirty="0" smtClean="0"/>
              <a:t> questions?</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36</a:t>
            </a:fld>
            <a:endParaRPr lang="en-US"/>
          </a:p>
        </p:txBody>
      </p:sp>
    </p:spTree>
    <p:extLst>
      <p:ext uri="{BB962C8B-B14F-4D97-AF65-F5344CB8AC3E}">
        <p14:creationId xmlns:p14="http://schemas.microsoft.com/office/powerpoint/2010/main" val="374512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long term research objective is to make the most of the interactions between humans and intelligent robots by creating a team that works as a well oiled machine. This team would include robots, whose minds would work as a mission control, traveling with the human astronauts on their missions. </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4</a:t>
            </a:fld>
            <a:endParaRPr lang="en-US"/>
          </a:p>
        </p:txBody>
      </p:sp>
    </p:spTree>
    <p:extLst>
      <p:ext uri="{BB962C8B-B14F-4D97-AF65-F5344CB8AC3E}">
        <p14:creationId xmlns:p14="http://schemas.microsoft.com/office/powerpoint/2010/main" val="585920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summer’s </a:t>
            </a:r>
            <a:r>
              <a:rPr lang="en-US" dirty="0" err="1" smtClean="0"/>
              <a:t>WiSE</a:t>
            </a:r>
            <a:r>
              <a:rPr lang="en-US" baseline="0" dirty="0" smtClean="0"/>
              <a:t> REWU program, our goal was to develop a collaborative robotic team that works effectively in an uncertain </a:t>
            </a:r>
            <a:r>
              <a:rPr lang="en-US" baseline="0" dirty="0" err="1" smtClean="0"/>
              <a:t>spatio</a:t>
            </a:r>
            <a:r>
              <a:rPr lang="en-US" baseline="0" dirty="0" smtClean="0"/>
              <a:t>-temporal environment. Here is a screenshot of the simulation, with the collaborative robots in red on the left, and the unpredictable human players in blue on the right. </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5</a:t>
            </a:fld>
            <a:endParaRPr lang="en-US"/>
          </a:p>
        </p:txBody>
      </p:sp>
    </p:spTree>
    <p:extLst>
      <p:ext uri="{BB962C8B-B14F-4D97-AF65-F5344CB8AC3E}">
        <p14:creationId xmlns:p14="http://schemas.microsoft.com/office/powerpoint/2010/main" val="406763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simulation</a:t>
            </a:r>
            <a:r>
              <a:rPr lang="en-US" baseline="0" dirty="0" smtClean="0"/>
              <a:t> environment we chose to use was a MATLAB version of the ATARI game, PONG. We chose this for several reasons including the uncertainty and real-time gameplay that are natural aspects of PONG. I was also able to easily gain expert knowledge of the game using the carrot-and-stick method, and then using these winning strategies for programming.</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6</a:t>
            </a:fld>
            <a:endParaRPr lang="en-US"/>
          </a:p>
        </p:txBody>
      </p:sp>
    </p:spTree>
    <p:extLst>
      <p:ext uri="{BB962C8B-B14F-4D97-AF65-F5344CB8AC3E}">
        <p14:creationId xmlns:p14="http://schemas.microsoft.com/office/powerpoint/2010/main" val="1867968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Fuzzy logic</a:t>
            </a:r>
            <a:r>
              <a:rPr lang="en-US" baseline="0" dirty="0" smtClean="0"/>
              <a:t> allows for classification of variables for more human-like reasoning. Normally programming uses binary logic, where things are ones, and zeros, red or yellow. As humans, using this type of reasoning in everyday life wouldn’t make much sense because we know there are numbers between zero and one, or colors between red and yellow. To us, things are in a continuum. The beauty of fuzzy logic is if I were to ask everyone in this room to point to orange on this spectrum, “orange” would suddenly become several different points with varying degree of belonging to red and yellow, and we would all be correct. *pause* Now let’s just reflect upon what you see here… the color spectrum. This is life. In all it’s richness and color. Life is fuzzy, and we need to embrace that fact.</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7</a:t>
            </a:fld>
            <a:endParaRPr lang="en-US"/>
          </a:p>
        </p:txBody>
      </p:sp>
    </p:spTree>
    <p:extLst>
      <p:ext uri="{BB962C8B-B14F-4D97-AF65-F5344CB8AC3E}">
        <p14:creationId xmlns:p14="http://schemas.microsoft.com/office/powerpoint/2010/main" val="113795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fuzzy</a:t>
            </a:r>
            <a:r>
              <a:rPr lang="en-US" baseline="0" dirty="0" smtClean="0"/>
              <a:t> logic uses linguistics to connect an input to an output. Inputs and outputs are given a certain degree of membership to these five sets. These sets are connected with patches of fuzzy reasoning that tell me, for example that if I’m on target to hit the ball, then stay put!</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8</a:t>
            </a:fld>
            <a:endParaRPr lang="en-US"/>
          </a:p>
        </p:txBody>
      </p:sp>
    </p:spTree>
    <p:extLst>
      <p:ext uri="{BB962C8B-B14F-4D97-AF65-F5344CB8AC3E}">
        <p14:creationId xmlns:p14="http://schemas.microsoft.com/office/powerpoint/2010/main" val="3460900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approach was</a:t>
            </a:r>
            <a:r>
              <a:rPr lang="en-US" baseline="0" dirty="0" smtClean="0"/>
              <a:t> to make a system that within our MATLAB Pong simulation would use fuzzy situational awareness to asses where it needed to be and when. Then it was to use fuzzy decision making to decide what strategy to use and how it would get there, and perform the strategy within the simulation, and so on and so forth.</a:t>
            </a:r>
            <a:endParaRPr lang="en-US" dirty="0"/>
          </a:p>
        </p:txBody>
      </p:sp>
      <p:sp>
        <p:nvSpPr>
          <p:cNvPr id="4" name="Slide Number Placeholder 3"/>
          <p:cNvSpPr>
            <a:spLocks noGrp="1"/>
          </p:cNvSpPr>
          <p:nvPr>
            <p:ph type="sldNum" sz="quarter" idx="10"/>
          </p:nvPr>
        </p:nvSpPr>
        <p:spPr/>
        <p:txBody>
          <a:bodyPr/>
          <a:lstStyle/>
          <a:p>
            <a:fld id="{F27E714D-9303-43F7-95C6-C88757B1FC40}" type="slidenum">
              <a:rPr lang="en-US" smtClean="0"/>
              <a:t>9</a:t>
            </a:fld>
            <a:endParaRPr lang="en-US"/>
          </a:p>
        </p:txBody>
      </p:sp>
    </p:spTree>
    <p:extLst>
      <p:ext uri="{BB962C8B-B14F-4D97-AF65-F5344CB8AC3E}">
        <p14:creationId xmlns:p14="http://schemas.microsoft.com/office/powerpoint/2010/main" val="4215083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2600" y="6067328"/>
            <a:ext cx="1524000" cy="69985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38800" y="6202018"/>
            <a:ext cx="933753" cy="6096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E2DE3-9107-40BE-81F0-399ADBE5A6F0}" type="slidenum">
              <a:rPr lang="en-US" smtClean="0"/>
              <a:t>‹#›</a:t>
            </a:fld>
            <a:endParaRPr lang="en-US"/>
          </a:p>
        </p:txBody>
      </p:sp>
      <p:sp>
        <p:nvSpPr>
          <p:cNvPr id="7" name="Rectangle 6"/>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E2DE3-9107-40BE-81F0-399ADBE5A6F0}" type="slidenum">
              <a:rPr lang="en-US" smtClean="0"/>
              <a:t>‹#›</a:t>
            </a:fld>
            <a:endParaRPr lang="en-US"/>
          </a:p>
        </p:txBody>
      </p:sp>
      <p:sp>
        <p:nvSpPr>
          <p:cNvPr id="7" name="Rectangle 6"/>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E2DE3-9107-40BE-81F0-399ADBE5A6F0}" type="slidenum">
              <a:rPr lang="en-US" smtClean="0"/>
              <a:t>‹#›</a:t>
            </a:fld>
            <a:endParaRPr lang="en-US"/>
          </a:p>
        </p:txBody>
      </p:sp>
      <p:sp>
        <p:nvSpPr>
          <p:cNvPr id="7" name="Rectangle 6"/>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E2DE3-9107-40BE-81F0-399ADBE5A6F0}" type="slidenum">
              <a:rPr lang="en-US" smtClean="0"/>
              <a:t>‹#›</a:t>
            </a:fld>
            <a:endParaRPr lang="en-US"/>
          </a:p>
        </p:txBody>
      </p:sp>
      <p:sp>
        <p:nvSpPr>
          <p:cNvPr id="7" name="Rectangle 6"/>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E2DE3-9107-40BE-81F0-399ADBE5A6F0}" type="slidenum">
              <a:rPr lang="en-US" smtClean="0"/>
              <a:t>‹#›</a:t>
            </a:fld>
            <a:endParaRPr lang="en-US"/>
          </a:p>
        </p:txBody>
      </p:sp>
      <p:sp>
        <p:nvSpPr>
          <p:cNvPr id="8" name="Rectangle 7"/>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E2DE3-9107-40BE-81F0-399ADBE5A6F0}" type="slidenum">
              <a:rPr lang="en-US" smtClean="0"/>
              <a:t>‹#›</a:t>
            </a:fld>
            <a:endParaRPr lang="en-US"/>
          </a:p>
        </p:txBody>
      </p:sp>
      <p:sp>
        <p:nvSpPr>
          <p:cNvPr id="10" name="Rectangle 9"/>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E2DE3-9107-40BE-81F0-399ADBE5A6F0}" type="slidenum">
              <a:rPr lang="en-US" smtClean="0"/>
              <a:t>‹#›</a:t>
            </a:fld>
            <a:endParaRPr lang="en-US"/>
          </a:p>
        </p:txBody>
      </p:sp>
      <p:sp>
        <p:nvSpPr>
          <p:cNvPr id="6" name="Rectangle 5"/>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E2DE3-9107-40BE-81F0-399ADBE5A6F0}" type="slidenum">
              <a:rPr lang="en-US" smtClean="0"/>
              <a:t>‹#›</a:t>
            </a:fld>
            <a:endParaRPr lang="en-US"/>
          </a:p>
        </p:txBody>
      </p:sp>
      <p:sp>
        <p:nvSpPr>
          <p:cNvPr id="5" name="Rectangle 4"/>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E2DE3-9107-40BE-81F0-399ADBE5A6F0}" type="slidenum">
              <a:rPr lang="en-US" smtClean="0"/>
              <a:t>‹#›</a:t>
            </a:fld>
            <a:endParaRPr lang="en-US"/>
          </a:p>
        </p:txBody>
      </p:sp>
      <p:sp>
        <p:nvSpPr>
          <p:cNvPr id="8" name="Rectangle 7"/>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E2DE3-9107-40BE-81F0-399ADBE5A6F0}" type="slidenum">
              <a:rPr lang="en-US" smtClean="0"/>
              <a:t>‹#›</a:t>
            </a:fld>
            <a:endParaRPr lang="en-US"/>
          </a:p>
        </p:txBody>
      </p:sp>
      <p:sp>
        <p:nvSpPr>
          <p:cNvPr id="8" name="Rectangle 7"/>
          <p:cNvSpPr/>
          <p:nvPr userDrawn="1"/>
        </p:nvSpPr>
        <p:spPr>
          <a:xfrm>
            <a:off x="3048000" y="6143691"/>
            <a:ext cx="6096000" cy="714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E2DE3-9107-40BE-81F0-399ADBE5A6F0}" type="slidenum">
              <a:rPr lang="en-US" smtClean="0"/>
              <a:t>‹#›</a:t>
            </a:fld>
            <a:endParaRPr lang="en-US"/>
          </a:p>
        </p:txBody>
      </p:sp>
      <p:pic>
        <p:nvPicPr>
          <p:cNvPr id="1028" name="Picture 4"/>
          <p:cNvPicPr>
            <a:picLocks noChangeAspect="1" noChangeArrowheads="1"/>
          </p:cNvPicPr>
          <p:nvPr/>
        </p:nvPicPr>
        <p:blipFill>
          <a:blip r:embed="rId13" cstate="print"/>
          <a:srcRect/>
          <a:stretch>
            <a:fillRect/>
          </a:stretch>
        </p:blipFill>
        <p:spPr bwMode="auto">
          <a:xfrm rot="5400000">
            <a:off x="-3009900" y="3009900"/>
            <a:ext cx="6858000" cy="838199"/>
          </a:xfrm>
          <a:prstGeom prst="rect">
            <a:avLst/>
          </a:prstGeom>
          <a:noFill/>
          <a:ln w="9525">
            <a:noFill/>
            <a:miter lim="800000"/>
            <a:headEnd/>
            <a:tailEnd/>
          </a:ln>
          <a:effectLst>
            <a:softEdge rad="12700"/>
          </a:effectLst>
        </p:spPr>
      </p:pic>
      <p:pic>
        <p:nvPicPr>
          <p:cNvPr id="1029" name="Picture 5"/>
          <p:cNvPicPr>
            <a:picLocks noChangeAspect="1" noChangeArrowheads="1"/>
          </p:cNvPicPr>
          <p:nvPr/>
        </p:nvPicPr>
        <p:blipFill>
          <a:blip r:embed="rId14" cstate="print"/>
          <a:srcRect/>
          <a:stretch>
            <a:fillRect/>
          </a:stretch>
        </p:blipFill>
        <p:spPr bwMode="auto">
          <a:xfrm>
            <a:off x="381000" y="6172200"/>
            <a:ext cx="1119187" cy="522832"/>
          </a:xfrm>
          <a:prstGeom prst="rect">
            <a:avLst/>
          </a:prstGeom>
          <a:noFill/>
          <a:ln w="9525">
            <a:noFill/>
            <a:miter lim="800000"/>
            <a:headEnd/>
            <a:tailEnd/>
          </a:ln>
        </p:spPr>
      </p:pic>
      <p:pic>
        <p:nvPicPr>
          <p:cNvPr id="1032" name="Picture 8"/>
          <p:cNvPicPr>
            <a:picLocks noChangeAspect="1" noChangeArrowheads="1"/>
          </p:cNvPicPr>
          <p:nvPr/>
        </p:nvPicPr>
        <p:blipFill>
          <a:blip r:embed="rId15" cstate="print"/>
          <a:srcRect/>
          <a:stretch>
            <a:fillRect/>
          </a:stretch>
        </p:blipFill>
        <p:spPr bwMode="auto">
          <a:xfrm>
            <a:off x="3352800" y="6324600"/>
            <a:ext cx="2255433" cy="479425"/>
          </a:xfrm>
          <a:prstGeom prst="rect">
            <a:avLst/>
          </a:prstGeom>
          <a:noFill/>
          <a:ln w="9525">
            <a:noFill/>
            <a:miter lim="800000"/>
            <a:headEnd/>
            <a:tailEnd/>
          </a:ln>
        </p:spPr>
      </p:pic>
      <p:pic>
        <p:nvPicPr>
          <p:cNvPr id="10" name="Picture 9" descr="most-aero_logo_bk.eps"/>
          <p:cNvPicPr>
            <a:picLocks noChangeAspect="1"/>
          </p:cNvPicPr>
          <p:nvPr/>
        </p:nvPicPr>
        <p:blipFill>
          <a:blip r:embed="rId16" cstate="print"/>
          <a:stretch>
            <a:fillRect/>
          </a:stretch>
        </p:blipFill>
        <p:spPr>
          <a:xfrm>
            <a:off x="6629400" y="6143691"/>
            <a:ext cx="2362200" cy="71430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file:///C:\Users\Sophia%20Mitchell\Videos\Collaborate.wmv" TargetMode="Externa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3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v=0C-pEt8d9t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www.youtube.com/watch?v=Q3C5sc8b3xM" TargetMode="External"/><Relationship Id="rId4" Type="http://schemas.openxmlformats.org/officeDocument/2006/relationships/hyperlink" Target="http://www.youtube.com/watch?v=b0BAh_pRRTo"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8575"/>
            <a:ext cx="7772400" cy="1470025"/>
          </a:xfrm>
        </p:spPr>
        <p:txBody>
          <a:bodyPr/>
          <a:lstStyle/>
          <a:p>
            <a:r>
              <a:rPr lang="en-US" dirty="0"/>
              <a:t>Linguistic Reasoning </a:t>
            </a:r>
            <a:r>
              <a:rPr lang="en-US" dirty="0" smtClean="0"/>
              <a:t>in </a:t>
            </a:r>
            <a:r>
              <a:rPr lang="en-US" dirty="0"/>
              <a:t>Collaborative Mobile Robots</a:t>
            </a:r>
          </a:p>
        </p:txBody>
      </p:sp>
      <p:sp>
        <p:nvSpPr>
          <p:cNvPr id="3" name="Subtitle 2"/>
          <p:cNvSpPr>
            <a:spLocks noGrp="1"/>
          </p:cNvSpPr>
          <p:nvPr>
            <p:ph type="subTitle" idx="1"/>
          </p:nvPr>
        </p:nvSpPr>
        <p:spPr>
          <a:xfrm>
            <a:off x="1371600" y="5056561"/>
            <a:ext cx="6400800" cy="762000"/>
          </a:xfrm>
        </p:spPr>
        <p:txBody>
          <a:bodyPr>
            <a:normAutofit fontScale="70000" lnSpcReduction="20000"/>
          </a:bodyPr>
          <a:lstStyle/>
          <a:p>
            <a:r>
              <a:rPr lang="en-US" dirty="0"/>
              <a:t>Sophia Mitchell and Dr. Kelly </a:t>
            </a:r>
            <a:r>
              <a:rPr lang="en-US" dirty="0" smtClean="0"/>
              <a:t>Cohen</a:t>
            </a:r>
          </a:p>
          <a:p>
            <a:r>
              <a:rPr lang="en-US" dirty="0" smtClean="0"/>
              <a:t>University of Cincinnati</a:t>
            </a:r>
            <a:endParaRPr lang="en-US" dirty="0"/>
          </a:p>
          <a:p>
            <a:endParaRPr lang="en-US" dirty="0"/>
          </a:p>
        </p:txBody>
      </p:sp>
      <p:pic>
        <p:nvPicPr>
          <p:cNvPr id="4" name="Collaborate.wmv">
            <a:hlinkClick r:id="" action="ppaction://media"/>
          </p:cNvPr>
          <p:cNvPicPr>
            <a:picLocks noRot="1" noChangeAspect="1"/>
          </p:cNvPicPr>
          <p:nvPr>
            <a:videoFile r:link="rId1"/>
          </p:nvPr>
        </p:nvPicPr>
        <p:blipFill>
          <a:blip r:embed="rId4">
            <a:extLst>
              <a:ext uri="{28A0092B-C50C-407E-A947-70E740481C1C}">
                <a14:useLocalDpi xmlns:a14="http://schemas.microsoft.com/office/drawing/2010/main" val="0"/>
              </a:ext>
            </a:extLst>
          </a:blip>
          <a:stretch>
            <a:fillRect/>
          </a:stretch>
        </p:blipFill>
        <p:spPr>
          <a:xfrm>
            <a:off x="2133600" y="1670847"/>
            <a:ext cx="5132887" cy="3268287"/>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738708419"/>
      </p:ext>
    </p:extLst>
  </p:cSld>
  <p:clrMapOvr>
    <a:masterClrMapping/>
  </p:clrMapOvr>
  <mc:AlternateContent xmlns:mc="http://schemas.openxmlformats.org/markup-compatibility/2006" xmlns:p14="http://schemas.microsoft.com/office/powerpoint/2010/main">
    <mc:Choice Requires="p14">
      <p:transition spd="slow" p14:dur="2000" advTm="49879"/>
    </mc:Choice>
    <mc:Fallback xmlns="">
      <p:transition spd="slow" advTm="4987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extLst mod="1">
    <p:ext uri="{E180D4A7-C9FB-4DFB-919C-405C955672EB}">
      <p14:showEvtLst xmlns:p14="http://schemas.microsoft.com/office/powerpoint/2010/main">
        <p14:playEvt time="14819" objId="4"/>
        <p14:triggerEvt type="onClick" time="14819" objId="4"/>
        <p14:stopEvt time="4649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28600"/>
            <a:ext cx="9144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Research Approach</a:t>
            </a:r>
          </a:p>
        </p:txBody>
      </p:sp>
      <p:sp>
        <p:nvSpPr>
          <p:cNvPr id="3" name="Content Placeholder 2"/>
          <p:cNvSpPr txBox="1">
            <a:spLocks/>
          </p:cNvSpPr>
          <p:nvPr/>
        </p:nvSpPr>
        <p:spPr>
          <a:xfrm>
            <a:off x="533400" y="1371600"/>
            <a:ext cx="6781800" cy="4191000"/>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Develop autonomous PONG player</a:t>
            </a:r>
          </a:p>
          <a:p>
            <a:pPr lvl="1"/>
            <a:r>
              <a:rPr lang="en-US" dirty="0" smtClean="0"/>
              <a:t>Classify input variables</a:t>
            </a:r>
          </a:p>
          <a:p>
            <a:pPr lvl="1"/>
            <a:r>
              <a:rPr lang="en-US" dirty="0" smtClean="0"/>
              <a:t>Create rule sets based off of knowledge</a:t>
            </a:r>
          </a:p>
          <a:p>
            <a:pPr lvl="1"/>
            <a:r>
              <a:rPr lang="en-US" dirty="0" smtClean="0"/>
              <a:t>Decide how to use output</a:t>
            </a:r>
          </a:p>
          <a:p>
            <a:r>
              <a:rPr lang="en-US" dirty="0" smtClean="0"/>
              <a:t>Develop doubles PONG</a:t>
            </a:r>
          </a:p>
          <a:p>
            <a:pPr lvl="1"/>
            <a:r>
              <a:rPr lang="en-US" dirty="0" smtClean="0"/>
              <a:t>Create second player</a:t>
            </a:r>
          </a:p>
          <a:p>
            <a:pPr lvl="1"/>
            <a:r>
              <a:rPr lang="en-US" dirty="0" smtClean="0"/>
              <a:t>Create cascading fuzzy system for decisions between players</a:t>
            </a:r>
          </a:p>
          <a:p>
            <a:pPr lvl="2"/>
            <a:r>
              <a:rPr lang="en-US" dirty="0" smtClean="0"/>
              <a:t>Who goes?</a:t>
            </a:r>
          </a:p>
          <a:p>
            <a:pPr lvl="2"/>
            <a:r>
              <a:rPr lang="en-US" dirty="0" smtClean="0"/>
              <a:t>What strategy should I use?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4473756"/>
            <a:ext cx="2743200" cy="2153412"/>
          </a:xfrm>
          <a:prstGeom prst="rect">
            <a:avLst/>
          </a:prstGeom>
        </p:spPr>
      </p:pic>
      <p:sp>
        <p:nvSpPr>
          <p:cNvPr id="5" name="TextBox 4"/>
          <p:cNvSpPr txBox="1"/>
          <p:nvPr/>
        </p:nvSpPr>
        <p:spPr>
          <a:xfrm>
            <a:off x="5638800" y="6631863"/>
            <a:ext cx="3505200" cy="230832"/>
          </a:xfrm>
          <a:prstGeom prst="rect">
            <a:avLst/>
          </a:prstGeom>
          <a:noFill/>
        </p:spPr>
        <p:txBody>
          <a:bodyPr wrap="square" rtlCol="0">
            <a:spAutoFit/>
          </a:bodyPr>
          <a:lstStyle/>
          <a:p>
            <a:r>
              <a:rPr lang="en-US" sz="900" dirty="0" smtClean="0">
                <a:solidFill>
                  <a:schemeClr val="accent1">
                    <a:lumMod val="40000"/>
                    <a:lumOff val="60000"/>
                  </a:schemeClr>
                </a:solidFill>
              </a:rPr>
              <a:t>http://static.howstuffworks.com/gif/best-games-never-made-6.jpg</a:t>
            </a:r>
            <a:endParaRPr lang="en-US" sz="900" dirty="0">
              <a:solidFill>
                <a:schemeClr val="accent1">
                  <a:lumMod val="40000"/>
                  <a:lumOff val="60000"/>
                </a:schemeClr>
              </a:solidFill>
            </a:endParaRPr>
          </a:p>
        </p:txBody>
      </p:sp>
      <p:sp>
        <p:nvSpPr>
          <p:cNvPr id="6" name="Slide Number Placeholder 5"/>
          <p:cNvSpPr>
            <a:spLocks noGrp="1"/>
          </p:cNvSpPr>
          <p:nvPr>
            <p:ph type="sldNum" sz="quarter" idx="12"/>
          </p:nvPr>
        </p:nvSpPr>
        <p:spPr/>
        <p:txBody>
          <a:bodyPr/>
          <a:lstStyle/>
          <a:p>
            <a:fld id="{5E4E2DE3-9107-40BE-81F0-399ADBE5A6F0}" type="slidenum">
              <a:rPr lang="en-US" smtClean="0"/>
              <a:t>10</a:t>
            </a:fld>
            <a:endParaRPr lang="en-US"/>
          </a:p>
        </p:txBody>
      </p:sp>
    </p:spTree>
    <p:extLst>
      <p:ext uri="{BB962C8B-B14F-4D97-AF65-F5344CB8AC3E}">
        <p14:creationId xmlns:p14="http://schemas.microsoft.com/office/powerpoint/2010/main" val="1796940110"/>
      </p:ext>
    </p:extLst>
  </p:cSld>
  <p:clrMapOvr>
    <a:masterClrMapping/>
  </p:clrMapOvr>
  <mc:AlternateContent xmlns:mc="http://schemas.openxmlformats.org/markup-compatibility/2006" xmlns:p14="http://schemas.microsoft.com/office/powerpoint/2010/main">
    <mc:Choice Requires="p14">
      <p:transition spd="slow" p14:dur="2000" advTm="38058"/>
    </mc:Choice>
    <mc:Fallback xmlns="">
      <p:transition spd="slow" advTm="38058"/>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52400"/>
            <a:ext cx="8686800" cy="1371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Developing a Singles Fuzzy System</a:t>
            </a:r>
            <a:endParaRPr lang="en-US" dirty="0"/>
          </a:p>
        </p:txBody>
      </p:sp>
      <p:sp>
        <p:nvSpPr>
          <p:cNvPr id="3" name="Content Placeholder 2"/>
          <p:cNvSpPr txBox="1">
            <a:spLocks/>
          </p:cNvSpPr>
          <p:nvPr/>
        </p:nvSpPr>
        <p:spPr>
          <a:xfrm>
            <a:off x="762000" y="1064231"/>
            <a:ext cx="8686800" cy="5105400"/>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Began with defensive strategy</a:t>
            </a:r>
          </a:p>
          <a:p>
            <a:r>
              <a:rPr lang="en-US" dirty="0" smtClean="0"/>
              <a:t>Inputs</a:t>
            </a:r>
          </a:p>
          <a:p>
            <a:pPr lvl="1"/>
            <a:r>
              <a:rPr lang="en-US" dirty="0" smtClean="0"/>
              <a:t>Ball trajectory and speed</a:t>
            </a:r>
          </a:p>
          <a:p>
            <a:r>
              <a:rPr lang="en-US" dirty="0" smtClean="0"/>
              <a:t>Rules</a:t>
            </a:r>
          </a:p>
          <a:p>
            <a:pPr lvl="1"/>
            <a:r>
              <a:rPr lang="en-US" dirty="0" smtClean="0"/>
              <a:t>If farther away, go to the ball faster</a:t>
            </a:r>
          </a:p>
          <a:p>
            <a:pPr lvl="1"/>
            <a:r>
              <a:rPr lang="en-US" dirty="0" smtClean="0"/>
              <a:t>If closer, slow down</a:t>
            </a:r>
          </a:p>
          <a:p>
            <a:r>
              <a:rPr lang="en-US" dirty="0" smtClean="0"/>
              <a:t>Output</a:t>
            </a:r>
          </a:p>
          <a:p>
            <a:pPr lvl="1"/>
            <a:r>
              <a:rPr lang="en-US" dirty="0" smtClean="0"/>
              <a:t>Any number between -1 and 1</a:t>
            </a:r>
          </a:p>
          <a:p>
            <a:r>
              <a:rPr lang="en-US" dirty="0" smtClean="0"/>
              <a:t>If the ball was going away, move to </a:t>
            </a:r>
          </a:p>
          <a:p>
            <a:pPr marL="0" indent="0">
              <a:buFont typeface="Arial" pitchFamily="34" charset="0"/>
              <a:buNone/>
            </a:pPr>
            <a:r>
              <a:rPr lang="en-US" dirty="0" smtClean="0"/>
              <a:t>   the center</a:t>
            </a:r>
          </a:p>
        </p:txBody>
      </p:sp>
      <p:sp>
        <p:nvSpPr>
          <p:cNvPr id="4" name="TextBox 3"/>
          <p:cNvSpPr txBox="1"/>
          <p:nvPr/>
        </p:nvSpPr>
        <p:spPr>
          <a:xfrm>
            <a:off x="5257800" y="6654042"/>
            <a:ext cx="3886200" cy="230832"/>
          </a:xfrm>
          <a:prstGeom prst="rect">
            <a:avLst/>
          </a:prstGeom>
          <a:noFill/>
        </p:spPr>
        <p:txBody>
          <a:bodyPr wrap="square" rtlCol="0">
            <a:spAutoFit/>
          </a:bodyPr>
          <a:lstStyle/>
          <a:p>
            <a:r>
              <a:rPr lang="en-US" sz="900" dirty="0" smtClean="0">
                <a:solidFill>
                  <a:schemeClr val="accent1">
                    <a:lumMod val="40000"/>
                    <a:lumOff val="60000"/>
                  </a:schemeClr>
                </a:solidFill>
              </a:rPr>
              <a:t>http://www.recyclethis.co.uk/wp-content/uploads/2006/09/tennis_ball250.jpg</a:t>
            </a:r>
            <a:endParaRPr lang="en-US" sz="900" dirty="0">
              <a:solidFill>
                <a:schemeClr val="accent1">
                  <a:lumMod val="40000"/>
                  <a:lumOff val="60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829" y="972873"/>
            <a:ext cx="2743200" cy="2194560"/>
          </a:xfrm>
          <a:prstGeom prst="rect">
            <a:avLst/>
          </a:prstGeom>
        </p:spPr>
      </p:pic>
      <p:sp>
        <p:nvSpPr>
          <p:cNvPr id="6" name="Slide Number Placeholder 5"/>
          <p:cNvSpPr>
            <a:spLocks noGrp="1"/>
          </p:cNvSpPr>
          <p:nvPr>
            <p:ph type="sldNum" sz="quarter" idx="12"/>
          </p:nvPr>
        </p:nvSpPr>
        <p:spPr/>
        <p:txBody>
          <a:bodyPr/>
          <a:lstStyle/>
          <a:p>
            <a:fld id="{5E4E2DE3-9107-40BE-81F0-399ADBE5A6F0}" type="slidenum">
              <a:rPr lang="en-US" smtClean="0"/>
              <a:t>11</a:t>
            </a:fld>
            <a:endParaRPr lang="en-US"/>
          </a:p>
        </p:txBody>
      </p:sp>
    </p:spTree>
    <p:extLst>
      <p:ext uri="{BB962C8B-B14F-4D97-AF65-F5344CB8AC3E}">
        <p14:creationId xmlns:p14="http://schemas.microsoft.com/office/powerpoint/2010/main" val="2133378095"/>
      </p:ext>
    </p:extLst>
  </p:cSld>
  <p:clrMapOvr>
    <a:masterClrMapping/>
  </p:clrMapOvr>
  <mc:AlternateContent xmlns:mc="http://schemas.openxmlformats.org/markup-compatibility/2006" xmlns:p14="http://schemas.microsoft.com/office/powerpoint/2010/main">
    <mc:Choice Requires="p14">
      <p:transition spd="slow" p14:dur="2000" advTm="51578"/>
    </mc:Choice>
    <mc:Fallback xmlns="">
      <p:transition spd="slow" advTm="5157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525" y="152400"/>
            <a:ext cx="9144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Singles Pong</a:t>
            </a:r>
            <a:endParaRPr lang="en-US" dirty="0"/>
          </a:p>
        </p:txBody>
      </p:sp>
      <p:sp>
        <p:nvSpPr>
          <p:cNvPr id="3" name="Content Placeholder 2"/>
          <p:cNvSpPr txBox="1">
            <a:spLocks/>
          </p:cNvSpPr>
          <p:nvPr/>
        </p:nvSpPr>
        <p:spPr>
          <a:xfrm>
            <a:off x="838199" y="1066800"/>
            <a:ext cx="8001001" cy="355123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Challenges</a:t>
            </a:r>
          </a:p>
          <a:p>
            <a:pPr lvl="1"/>
            <a:r>
              <a:rPr lang="en-US" dirty="0" smtClean="0"/>
              <a:t>Missed ball under certain circumstances</a:t>
            </a:r>
          </a:p>
          <a:p>
            <a:pPr lvl="2"/>
            <a:r>
              <a:rPr lang="en-US" dirty="0" smtClean="0"/>
              <a:t>Multiple solutions </a:t>
            </a:r>
          </a:p>
          <a:p>
            <a:pPr lvl="2"/>
            <a:r>
              <a:rPr lang="en-US" dirty="0" smtClean="0"/>
              <a:t>Final solution – feedback, more situational awareness</a:t>
            </a:r>
          </a:p>
          <a:p>
            <a:pPr lvl="1"/>
            <a:r>
              <a:rPr lang="en-US" dirty="0" smtClean="0"/>
              <a:t>Defensive strategy was not enough</a:t>
            </a:r>
          </a:p>
          <a:p>
            <a:pPr lvl="2"/>
            <a:r>
              <a:rPr lang="en-US" dirty="0" smtClean="0"/>
              <a:t>Added ability to track other player’s movements</a:t>
            </a:r>
          </a:p>
          <a:p>
            <a:pPr lvl="2"/>
            <a:r>
              <a:rPr lang="en-US" dirty="0" smtClean="0"/>
              <a:t>Hits ball to where other player is not</a:t>
            </a:r>
          </a:p>
          <a:p>
            <a:r>
              <a:rPr lang="en-US" dirty="0"/>
              <a:t>Works very well; very difficult to beat</a:t>
            </a:r>
          </a:p>
          <a:p>
            <a:r>
              <a:rPr lang="en-US" dirty="0" smtClean="0"/>
              <a:t>Robot vs. robot game allowed for in depth error analysis and resolution.</a:t>
            </a:r>
            <a:endParaRPr lang="en-US" dirty="0"/>
          </a:p>
        </p:txBody>
      </p:sp>
      <p:sp>
        <p:nvSpPr>
          <p:cNvPr id="4" name="Slide Number Placeholder 3"/>
          <p:cNvSpPr>
            <a:spLocks noGrp="1"/>
          </p:cNvSpPr>
          <p:nvPr>
            <p:ph type="sldNum" sz="quarter" idx="12"/>
          </p:nvPr>
        </p:nvSpPr>
        <p:spPr/>
        <p:txBody>
          <a:bodyPr/>
          <a:lstStyle/>
          <a:p>
            <a:fld id="{5E4E2DE3-9107-40BE-81F0-399ADBE5A6F0}" type="slidenum">
              <a:rPr lang="en-US" smtClean="0"/>
              <a:t>12</a:t>
            </a:fld>
            <a:endParaRPr lang="en-US"/>
          </a:p>
        </p:txBody>
      </p:sp>
    </p:spTree>
    <p:extLst>
      <p:ext uri="{BB962C8B-B14F-4D97-AF65-F5344CB8AC3E}">
        <p14:creationId xmlns:p14="http://schemas.microsoft.com/office/powerpoint/2010/main" val="1346054382"/>
      </p:ext>
    </p:extLst>
  </p:cSld>
  <p:clrMapOvr>
    <a:masterClrMapping/>
  </p:clrMapOvr>
  <mc:AlternateContent xmlns:mc="http://schemas.openxmlformats.org/markup-compatibility/2006" xmlns:p14="http://schemas.microsoft.com/office/powerpoint/2010/main">
    <mc:Choice Requires="p14">
      <p:transition spd="slow" p14:dur="2000" advTm="41491"/>
    </mc:Choice>
    <mc:Fallback xmlns="">
      <p:transition spd="slow" advTm="4149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E2DE3-9107-40BE-81F0-399ADBE5A6F0}" type="slidenum">
              <a:rPr lang="en-US" smtClean="0"/>
              <a:t>13</a:t>
            </a:fld>
            <a:endParaRPr lang="en-US"/>
          </a:p>
        </p:txBody>
      </p:sp>
      <p:grpSp>
        <p:nvGrpSpPr>
          <p:cNvPr id="11" name="Group 10"/>
          <p:cNvGrpSpPr/>
          <p:nvPr/>
        </p:nvGrpSpPr>
        <p:grpSpPr>
          <a:xfrm>
            <a:off x="918881" y="-27965"/>
            <a:ext cx="8265459" cy="3343274"/>
            <a:chOff x="806823" y="2819400"/>
            <a:chExt cx="8265459" cy="3343274"/>
          </a:xfrm>
        </p:grpSpPr>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806823" y="2819400"/>
              <a:ext cx="5486400" cy="3343274"/>
            </a:xfrm>
            <a:prstGeom prst="rect">
              <a:avLst/>
            </a:prstGeom>
          </p:spPr>
        </p:pic>
        <p:sp>
          <p:nvSpPr>
            <p:cNvPr id="8" name="TextBox 7"/>
            <p:cNvSpPr txBox="1"/>
            <p:nvPr/>
          </p:nvSpPr>
          <p:spPr>
            <a:xfrm>
              <a:off x="6629400" y="4191000"/>
              <a:ext cx="2442882" cy="923330"/>
            </a:xfrm>
            <a:prstGeom prst="rect">
              <a:avLst/>
            </a:prstGeom>
            <a:noFill/>
          </p:spPr>
          <p:txBody>
            <a:bodyPr wrap="square" rtlCol="0">
              <a:spAutoFit/>
            </a:bodyPr>
            <a:lstStyle/>
            <a:p>
              <a:pPr algn="ctr"/>
              <a:r>
                <a:rPr lang="en-US" dirty="0"/>
                <a:t>Breakdown of fuzzy paddle offensive and defensive areas.</a:t>
              </a:r>
            </a:p>
          </p:txBody>
        </p:sp>
      </p:grpSp>
      <p:grpSp>
        <p:nvGrpSpPr>
          <p:cNvPr id="10" name="Group 9"/>
          <p:cNvGrpSpPr/>
          <p:nvPr/>
        </p:nvGrpSpPr>
        <p:grpSpPr>
          <a:xfrm>
            <a:off x="336176" y="3597533"/>
            <a:ext cx="8579224" cy="3129572"/>
            <a:chOff x="844923" y="348734"/>
            <a:chExt cx="8023412" cy="3129572"/>
          </a:xfrm>
        </p:grpSpPr>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844923" y="533400"/>
              <a:ext cx="8023412" cy="2944906"/>
            </a:xfrm>
            <a:prstGeom prst="rect">
              <a:avLst/>
            </a:prstGeom>
          </p:spPr>
        </p:pic>
        <p:sp>
          <p:nvSpPr>
            <p:cNvPr id="9" name="TextBox 8"/>
            <p:cNvSpPr txBox="1"/>
            <p:nvPr/>
          </p:nvSpPr>
          <p:spPr>
            <a:xfrm>
              <a:off x="1371600" y="348734"/>
              <a:ext cx="5562600" cy="369332"/>
            </a:xfrm>
            <a:prstGeom prst="rect">
              <a:avLst/>
            </a:prstGeom>
            <a:noFill/>
          </p:spPr>
          <p:txBody>
            <a:bodyPr wrap="square" rtlCol="0">
              <a:spAutoFit/>
            </a:bodyPr>
            <a:lstStyle/>
            <a:p>
              <a:r>
                <a:rPr lang="en-US" dirty="0"/>
                <a:t>Paddle Movement FIS (pdlemvmnt2)</a:t>
              </a:r>
            </a:p>
          </p:txBody>
        </p:sp>
      </p:grpSp>
    </p:spTree>
    <p:extLst>
      <p:ext uri="{BB962C8B-B14F-4D97-AF65-F5344CB8AC3E}">
        <p14:creationId xmlns:p14="http://schemas.microsoft.com/office/powerpoint/2010/main" val="3852220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E2DE3-9107-40BE-81F0-399ADBE5A6F0}" type="slidenum">
              <a:rPr lang="en-US" smtClean="0"/>
              <a:t>14</a:t>
            </a:fld>
            <a:endParaRPr lang="en-US"/>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1539128" y="591671"/>
            <a:ext cx="7147672" cy="5715000"/>
          </a:xfrm>
          <a:prstGeom prst="rect">
            <a:avLst/>
          </a:prstGeom>
        </p:spPr>
      </p:pic>
      <p:sp>
        <p:nvSpPr>
          <p:cNvPr id="4" name="TextBox 3"/>
          <p:cNvSpPr txBox="1"/>
          <p:nvPr/>
        </p:nvSpPr>
        <p:spPr>
          <a:xfrm>
            <a:off x="1981200" y="457200"/>
            <a:ext cx="6248400" cy="369332"/>
          </a:xfrm>
          <a:prstGeom prst="rect">
            <a:avLst/>
          </a:prstGeom>
          <a:noFill/>
        </p:spPr>
        <p:txBody>
          <a:bodyPr wrap="square" rtlCol="0">
            <a:spAutoFit/>
          </a:bodyPr>
          <a:lstStyle/>
          <a:p>
            <a:pPr algn="ctr"/>
            <a:r>
              <a:rPr lang="en-US" dirty="0" smtClean="0"/>
              <a:t>Paddle </a:t>
            </a:r>
            <a:r>
              <a:rPr lang="en-US" dirty="0"/>
              <a:t>Movement </a:t>
            </a:r>
            <a:r>
              <a:rPr lang="en-US" dirty="0" smtClean="0"/>
              <a:t>FIS Output</a:t>
            </a:r>
            <a:endParaRPr lang="en-US" dirty="0"/>
          </a:p>
        </p:txBody>
      </p:sp>
    </p:spTree>
    <p:extLst>
      <p:ext uri="{BB962C8B-B14F-4D97-AF65-F5344CB8AC3E}">
        <p14:creationId xmlns:p14="http://schemas.microsoft.com/office/powerpoint/2010/main" val="1549872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E2DE3-9107-40BE-81F0-399ADBE5A6F0}" type="slidenum">
              <a:rPr lang="en-US" smtClean="0"/>
              <a:t>15</a:t>
            </a:fld>
            <a:endParaRPr lang="en-US"/>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826994" y="1246094"/>
            <a:ext cx="8317006" cy="3435126"/>
          </a:xfrm>
          <a:prstGeom prst="rect">
            <a:avLst/>
          </a:prstGeom>
        </p:spPr>
      </p:pic>
      <p:sp>
        <p:nvSpPr>
          <p:cNvPr id="4" name="TextBox 3"/>
          <p:cNvSpPr txBox="1"/>
          <p:nvPr/>
        </p:nvSpPr>
        <p:spPr>
          <a:xfrm>
            <a:off x="2133600" y="485402"/>
            <a:ext cx="3733800" cy="646331"/>
          </a:xfrm>
          <a:prstGeom prst="rect">
            <a:avLst/>
          </a:prstGeom>
          <a:noFill/>
        </p:spPr>
        <p:txBody>
          <a:bodyPr wrap="square" rtlCol="0">
            <a:spAutoFit/>
          </a:bodyPr>
          <a:lstStyle/>
          <a:p>
            <a:r>
              <a:rPr lang="en-US" dirty="0" smtClean="0"/>
              <a:t>Game Type Calculation FIS (</a:t>
            </a:r>
            <a:r>
              <a:rPr lang="en-US" dirty="0" err="1" smtClean="0"/>
              <a:t>gametype</a:t>
            </a:r>
            <a:r>
              <a:rPr lang="en-US" dirty="0" smtClean="0"/>
              <a:t>)</a:t>
            </a:r>
            <a:endParaRPr lang="en-US" dirty="0"/>
          </a:p>
        </p:txBody>
      </p:sp>
    </p:spTree>
    <p:extLst>
      <p:ext uri="{BB962C8B-B14F-4D97-AF65-F5344CB8AC3E}">
        <p14:creationId xmlns:p14="http://schemas.microsoft.com/office/powerpoint/2010/main" val="60836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4E2DE3-9107-40BE-81F0-399ADBE5A6F0}" type="slidenum">
              <a:rPr lang="en-US" smtClean="0"/>
              <a:t>16</a:t>
            </a:fld>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33718" y="152400"/>
            <a:ext cx="8305800" cy="5943600"/>
          </a:xfrm>
          <a:prstGeom prst="rect">
            <a:avLst/>
          </a:prstGeom>
        </p:spPr>
      </p:pic>
      <p:sp>
        <p:nvSpPr>
          <p:cNvPr id="6" name="TextBox 5"/>
          <p:cNvSpPr txBox="1"/>
          <p:nvPr/>
        </p:nvSpPr>
        <p:spPr>
          <a:xfrm>
            <a:off x="4038600" y="381000"/>
            <a:ext cx="4495800" cy="369332"/>
          </a:xfrm>
          <a:prstGeom prst="rect">
            <a:avLst/>
          </a:prstGeom>
          <a:noFill/>
        </p:spPr>
        <p:txBody>
          <a:bodyPr wrap="square" rtlCol="0">
            <a:spAutoFit/>
          </a:bodyPr>
          <a:lstStyle/>
          <a:p>
            <a:r>
              <a:rPr lang="en-US" dirty="0" smtClean="0"/>
              <a:t>Singles paddle strategy FIS File (</a:t>
            </a:r>
            <a:r>
              <a:rPr lang="en-US" dirty="0" err="1" smtClean="0"/>
              <a:t>oppaware</a:t>
            </a:r>
            <a:r>
              <a:rPr lang="en-US" dirty="0" smtClean="0"/>
              <a:t>)</a:t>
            </a:r>
            <a:endParaRPr lang="en-US" dirty="0"/>
          </a:p>
        </p:txBody>
      </p:sp>
    </p:spTree>
    <p:extLst>
      <p:ext uri="{BB962C8B-B14F-4D97-AF65-F5344CB8AC3E}">
        <p14:creationId xmlns:p14="http://schemas.microsoft.com/office/powerpoint/2010/main" val="350165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23114"/>
            <a:ext cx="9153099"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Doubles Pong - FLIP</a:t>
            </a:r>
            <a:endParaRPr lang="en-US" dirty="0"/>
          </a:p>
        </p:txBody>
      </p:sp>
      <p:sp>
        <p:nvSpPr>
          <p:cNvPr id="3" name="Content Placeholder 2"/>
          <p:cNvSpPr txBox="1">
            <a:spLocks/>
          </p:cNvSpPr>
          <p:nvPr/>
        </p:nvSpPr>
        <p:spPr>
          <a:xfrm>
            <a:off x="609600" y="1801091"/>
            <a:ext cx="5562600" cy="4876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Based on doubles tennis</a:t>
            </a:r>
          </a:p>
          <a:p>
            <a:pPr lvl="1"/>
            <a:r>
              <a:rPr lang="en-US" dirty="0" smtClean="0"/>
              <a:t>Bryan Bros, and Federer &amp; </a:t>
            </a:r>
            <a:r>
              <a:rPr lang="en-US" dirty="0" err="1" smtClean="0"/>
              <a:t>Mirka</a:t>
            </a:r>
            <a:endParaRPr lang="en-US" dirty="0" smtClean="0"/>
          </a:p>
          <a:p>
            <a:pPr lvl="1"/>
            <a:r>
              <a:rPr lang="en-US" dirty="0" smtClean="0"/>
              <a:t>FLIP 2 in front is “leader”</a:t>
            </a:r>
          </a:p>
          <a:p>
            <a:pPr lvl="1"/>
            <a:r>
              <a:rPr lang="en-US" dirty="0" smtClean="0"/>
              <a:t>Offensive and defensive moves</a:t>
            </a:r>
          </a:p>
          <a:p>
            <a:pPr lvl="1"/>
            <a:r>
              <a:rPr lang="en-US" dirty="0" smtClean="0"/>
              <a:t>Cascading fuzzy logic</a:t>
            </a:r>
          </a:p>
          <a:p>
            <a:pPr lvl="1"/>
            <a:r>
              <a:rPr lang="en-US" dirty="0"/>
              <a:t>S</a:t>
            </a:r>
            <a:r>
              <a:rPr lang="en-US" dirty="0" smtClean="0"/>
              <a:t>ituational awareness</a:t>
            </a:r>
          </a:p>
          <a:p>
            <a:pPr lvl="1"/>
            <a:r>
              <a:rPr lang="en-US" dirty="0" smtClean="0"/>
              <a:t>Robot team vs. Robot team</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4615553"/>
            <a:ext cx="3352800" cy="2246929"/>
          </a:xfrm>
          <a:prstGeom prst="rect">
            <a:avLst/>
          </a:prstGeom>
        </p:spPr>
      </p:pic>
      <p:sp>
        <p:nvSpPr>
          <p:cNvPr id="5" name="TextBox 4"/>
          <p:cNvSpPr txBox="1"/>
          <p:nvPr/>
        </p:nvSpPr>
        <p:spPr>
          <a:xfrm>
            <a:off x="609600" y="1108364"/>
            <a:ext cx="8534400" cy="584775"/>
          </a:xfrm>
          <a:prstGeom prst="rect">
            <a:avLst/>
          </a:prstGeom>
          <a:noFill/>
        </p:spPr>
        <p:txBody>
          <a:bodyPr wrap="square" rtlCol="0">
            <a:spAutoFit/>
          </a:bodyPr>
          <a:lstStyle/>
          <a:p>
            <a:r>
              <a:rPr lang="en-US" sz="3200" dirty="0" smtClean="0"/>
              <a:t>Meet FLIP: </a:t>
            </a:r>
            <a:r>
              <a:rPr lang="en-US" sz="3200" dirty="0" smtClean="0">
                <a:solidFill>
                  <a:srgbClr val="00B050"/>
                </a:solidFill>
              </a:rPr>
              <a:t>F</a:t>
            </a:r>
            <a:r>
              <a:rPr lang="en-US" sz="3200" dirty="0" smtClean="0"/>
              <a:t>uzzy </a:t>
            </a:r>
            <a:r>
              <a:rPr lang="en-US" sz="3200" dirty="0" err="1" smtClean="0"/>
              <a:t>co</a:t>
            </a:r>
            <a:r>
              <a:rPr lang="en-US" sz="3200" dirty="0" err="1" smtClean="0">
                <a:solidFill>
                  <a:srgbClr val="00B050"/>
                </a:solidFill>
              </a:rPr>
              <a:t>L</a:t>
            </a:r>
            <a:r>
              <a:rPr lang="en-US" sz="3200" dirty="0" err="1" smtClean="0"/>
              <a:t>laborative</a:t>
            </a:r>
            <a:r>
              <a:rPr lang="en-US" sz="3200" dirty="0" smtClean="0"/>
              <a:t> </a:t>
            </a:r>
            <a:r>
              <a:rPr lang="en-US" sz="3200" dirty="0" err="1" smtClean="0"/>
              <a:t>robot</a:t>
            </a:r>
            <a:r>
              <a:rPr lang="en-US" sz="3200" dirty="0" err="1" smtClean="0">
                <a:solidFill>
                  <a:srgbClr val="00B050"/>
                </a:solidFill>
              </a:rPr>
              <a:t>I</a:t>
            </a:r>
            <a:r>
              <a:rPr lang="en-US" sz="3200" dirty="0" err="1" smtClean="0"/>
              <a:t>c</a:t>
            </a:r>
            <a:r>
              <a:rPr lang="en-US" sz="3200" dirty="0" smtClean="0"/>
              <a:t> </a:t>
            </a:r>
            <a:r>
              <a:rPr lang="en-US" sz="3200" dirty="0" smtClean="0">
                <a:solidFill>
                  <a:srgbClr val="00B050"/>
                </a:solidFill>
              </a:rPr>
              <a:t>P</a:t>
            </a:r>
            <a:r>
              <a:rPr lang="en-US" sz="3200" dirty="0" smtClean="0"/>
              <a:t>ong</a:t>
            </a:r>
            <a:endParaRPr lang="en-US" dirty="0" smtClean="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841" y="2438400"/>
            <a:ext cx="2685716" cy="1233334"/>
          </a:xfrm>
          <a:prstGeom prst="rect">
            <a:avLst/>
          </a:prstGeom>
        </p:spPr>
      </p:pic>
      <p:sp>
        <p:nvSpPr>
          <p:cNvPr id="7" name="Slide Number Placeholder 6"/>
          <p:cNvSpPr>
            <a:spLocks noGrp="1"/>
          </p:cNvSpPr>
          <p:nvPr>
            <p:ph type="sldNum" sz="quarter" idx="12"/>
          </p:nvPr>
        </p:nvSpPr>
        <p:spPr/>
        <p:txBody>
          <a:bodyPr/>
          <a:lstStyle/>
          <a:p>
            <a:fld id="{5E4E2DE3-9107-40BE-81F0-399ADBE5A6F0}" type="slidenum">
              <a:rPr lang="en-US" smtClean="0"/>
              <a:t>17</a:t>
            </a:fld>
            <a:endParaRPr lang="en-US"/>
          </a:p>
        </p:txBody>
      </p:sp>
    </p:spTree>
    <p:extLst>
      <p:ext uri="{BB962C8B-B14F-4D97-AF65-F5344CB8AC3E}">
        <p14:creationId xmlns:p14="http://schemas.microsoft.com/office/powerpoint/2010/main" val="3687231589"/>
      </p:ext>
    </p:extLst>
  </p:cSld>
  <p:clrMapOvr>
    <a:masterClrMapping/>
  </p:clrMapOvr>
  <mc:AlternateContent xmlns:mc="http://schemas.openxmlformats.org/markup-compatibility/2006" xmlns:p14="http://schemas.microsoft.com/office/powerpoint/2010/main">
    <mc:Choice Requires="p14">
      <p:transition spd="slow" p14:dur="2000" advTm="28692"/>
    </mc:Choice>
    <mc:Fallback xmlns="">
      <p:transition spd="slow" advTm="2869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884" y="200891"/>
            <a:ext cx="9167884" cy="1066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Doubles Pong</a:t>
            </a:r>
            <a:endParaRPr lang="en-US" dirty="0"/>
          </a:p>
        </p:txBody>
      </p:sp>
      <p:sp>
        <p:nvSpPr>
          <p:cNvPr id="3" name="Content Placeholder 2"/>
          <p:cNvSpPr txBox="1">
            <a:spLocks/>
          </p:cNvSpPr>
          <p:nvPr/>
        </p:nvSpPr>
        <p:spPr>
          <a:xfrm>
            <a:off x="1219200" y="1191491"/>
            <a:ext cx="7924800" cy="513310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t>When going for the ball…</a:t>
            </a:r>
          </a:p>
          <a:p>
            <a:r>
              <a:rPr lang="en-US" sz="2800" dirty="0" smtClean="0"/>
              <a:t>FLIP 1 paddle placement for:</a:t>
            </a:r>
          </a:p>
          <a:p>
            <a:pPr lvl="1"/>
            <a:r>
              <a:rPr lang="en-US" dirty="0" smtClean="0"/>
              <a:t>Conservative offense</a:t>
            </a:r>
          </a:p>
          <a:p>
            <a:pPr lvl="1"/>
            <a:r>
              <a:rPr lang="en-US" dirty="0" smtClean="0"/>
              <a:t>Defense</a:t>
            </a:r>
          </a:p>
          <a:p>
            <a:r>
              <a:rPr lang="en-US" sz="2800" dirty="0" smtClean="0"/>
              <a:t>FLIP 2 paddle placement for:</a:t>
            </a:r>
          </a:p>
          <a:p>
            <a:pPr lvl="1"/>
            <a:r>
              <a:rPr lang="en-US" dirty="0" smtClean="0"/>
              <a:t>Extreme offense </a:t>
            </a:r>
          </a:p>
          <a:p>
            <a:pPr lvl="1"/>
            <a:r>
              <a:rPr lang="en-US" dirty="0" smtClean="0"/>
              <a:t>Conservative offense </a:t>
            </a:r>
          </a:p>
          <a:p>
            <a:pPr lvl="1"/>
            <a:r>
              <a:rPr lang="en-US" dirty="0" smtClean="0"/>
              <a:t>Defense </a:t>
            </a:r>
          </a:p>
          <a:p>
            <a:pPr marL="0" lvl="1" indent="0">
              <a:buNone/>
            </a:pPr>
            <a:r>
              <a:rPr lang="en-US" sz="2800" dirty="0" smtClean="0"/>
              <a:t>When not going for the ball…</a:t>
            </a:r>
          </a:p>
          <a:p>
            <a:r>
              <a:rPr lang="en-US" sz="2800" dirty="0" smtClean="0"/>
              <a:t>FLIP 1 and 2 have waiting strategies.</a:t>
            </a:r>
          </a:p>
        </p:txBody>
      </p:sp>
      <p:sp>
        <p:nvSpPr>
          <p:cNvPr id="4" name="Slide Number Placeholder 3"/>
          <p:cNvSpPr>
            <a:spLocks noGrp="1"/>
          </p:cNvSpPr>
          <p:nvPr>
            <p:ph type="sldNum" sz="quarter" idx="12"/>
          </p:nvPr>
        </p:nvSpPr>
        <p:spPr/>
        <p:txBody>
          <a:bodyPr/>
          <a:lstStyle/>
          <a:p>
            <a:fld id="{5E4E2DE3-9107-40BE-81F0-399ADBE5A6F0}" type="slidenum">
              <a:rPr lang="en-US" smtClean="0"/>
              <a:t>18</a:t>
            </a:fld>
            <a:endParaRPr lang="en-US"/>
          </a:p>
        </p:txBody>
      </p:sp>
    </p:spTree>
    <p:extLst>
      <p:ext uri="{BB962C8B-B14F-4D97-AF65-F5344CB8AC3E}">
        <p14:creationId xmlns:p14="http://schemas.microsoft.com/office/powerpoint/2010/main" val="1723853180"/>
      </p:ext>
    </p:extLst>
  </p:cSld>
  <p:clrMapOvr>
    <a:masterClrMapping/>
  </p:clrMapOvr>
  <mc:AlternateContent xmlns:mc="http://schemas.openxmlformats.org/markup-compatibility/2006" xmlns:p14="http://schemas.microsoft.com/office/powerpoint/2010/main">
    <mc:Choice Requires="p14">
      <p:transition spd="slow" p14:dur="2000" advTm="47443"/>
    </mc:Choice>
    <mc:Fallback xmlns="">
      <p:transition spd="slow" advTm="4744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a:stCxn id="5" idx="2"/>
            <a:endCxn id="9" idx="0"/>
          </p:cNvCxnSpPr>
          <p:nvPr/>
        </p:nvCxnSpPr>
        <p:spPr>
          <a:xfrm>
            <a:off x="4640241" y="1298122"/>
            <a:ext cx="1600200" cy="477250"/>
          </a:xfrm>
          <a:prstGeom prst="line">
            <a:avLst/>
          </a:prstGeom>
          <a:ln w="12700">
            <a:prstDash val="sysDash"/>
          </a:ln>
        </p:spPr>
        <p:style>
          <a:lnRef idx="2">
            <a:schemeClr val="accent4"/>
          </a:lnRef>
          <a:fillRef idx="0">
            <a:schemeClr val="accent4"/>
          </a:fillRef>
          <a:effectRef idx="1">
            <a:schemeClr val="accent4"/>
          </a:effectRef>
          <a:fontRef idx="minor">
            <a:schemeClr val="tx1"/>
          </a:fontRef>
        </p:style>
      </p:cxnSp>
      <p:cxnSp>
        <p:nvCxnSpPr>
          <p:cNvPr id="3" name="Straight Connector 2"/>
          <p:cNvCxnSpPr>
            <a:endCxn id="10" idx="0"/>
          </p:cNvCxnSpPr>
          <p:nvPr/>
        </p:nvCxnSpPr>
        <p:spPr>
          <a:xfrm flipH="1">
            <a:off x="3223147" y="1310400"/>
            <a:ext cx="1417094" cy="464972"/>
          </a:xfrm>
          <a:prstGeom prst="line">
            <a:avLst/>
          </a:prstGeom>
          <a:ln w="12700">
            <a:prstDash val="sysDash"/>
          </a:ln>
        </p:spPr>
        <p:style>
          <a:lnRef idx="2">
            <a:schemeClr val="accent4"/>
          </a:lnRef>
          <a:fillRef idx="0">
            <a:schemeClr val="accent4"/>
          </a:fillRef>
          <a:effectRef idx="1">
            <a:schemeClr val="accent4"/>
          </a:effectRef>
          <a:fontRef idx="minor">
            <a:schemeClr val="tx1"/>
          </a:fontRef>
        </p:style>
      </p:cxnSp>
      <p:cxnSp>
        <p:nvCxnSpPr>
          <p:cNvPr id="4" name="Straight Connector 3"/>
          <p:cNvCxnSpPr/>
          <p:nvPr/>
        </p:nvCxnSpPr>
        <p:spPr>
          <a:xfrm flipH="1">
            <a:off x="3223147" y="2006205"/>
            <a:ext cx="1" cy="3562023"/>
          </a:xfrm>
          <a:prstGeom prst="line">
            <a:avLst/>
          </a:prstGeom>
          <a:ln w="12700">
            <a:prstDash val="sysDash"/>
          </a:ln>
        </p:spPr>
        <p:style>
          <a:lnRef idx="2">
            <a:schemeClr val="accent4"/>
          </a:lnRef>
          <a:fillRef idx="0">
            <a:schemeClr val="accent4"/>
          </a:fillRef>
          <a:effectRef idx="1">
            <a:schemeClr val="accent4"/>
          </a:effectRef>
          <a:fontRef idx="minor">
            <a:schemeClr val="tx1"/>
          </a:fontRef>
        </p:style>
      </p:cxnSp>
      <p:sp>
        <p:nvSpPr>
          <p:cNvPr id="5" name="TextBox 4"/>
          <p:cNvSpPr txBox="1"/>
          <p:nvPr/>
        </p:nvSpPr>
        <p:spPr>
          <a:xfrm>
            <a:off x="3931694" y="928790"/>
            <a:ext cx="1417093" cy="369332"/>
          </a:xfrm>
          <a:prstGeom prst="rect">
            <a:avLst/>
          </a:prstGeom>
          <a:solidFill>
            <a:srgbClr val="92D050"/>
          </a:solidFill>
          <a:effectLst>
            <a:glow rad="101600">
              <a:schemeClr val="accent2">
                <a:satMod val="175000"/>
                <a:alpha val="40000"/>
              </a:schemeClr>
            </a:glow>
          </a:effectLst>
        </p:spPr>
        <p:txBody>
          <a:bodyPr wrap="square" rtlCol="0">
            <a:spAutoFit/>
          </a:bodyPr>
          <a:lstStyle/>
          <a:p>
            <a:pPr algn="ctr"/>
            <a:r>
              <a:rPr lang="en-US" dirty="0" smtClean="0"/>
              <a:t>Who goes?</a:t>
            </a:r>
            <a:endParaRPr lang="en-US" dirty="0"/>
          </a:p>
        </p:txBody>
      </p:sp>
      <p:sp>
        <p:nvSpPr>
          <p:cNvPr id="6" name="TextBox 5"/>
          <p:cNvSpPr txBox="1"/>
          <p:nvPr/>
        </p:nvSpPr>
        <p:spPr>
          <a:xfrm>
            <a:off x="2415654" y="4501427"/>
            <a:ext cx="1614986" cy="646331"/>
          </a:xfrm>
          <a:prstGeom prst="rect">
            <a:avLst/>
          </a:prstGeom>
          <a:solidFill>
            <a:srgbClr val="92D050"/>
          </a:solidFill>
          <a:effectLst>
            <a:glow rad="101600">
              <a:schemeClr val="accent2">
                <a:satMod val="175000"/>
                <a:alpha val="40000"/>
              </a:schemeClr>
            </a:glow>
          </a:effectLst>
        </p:spPr>
        <p:txBody>
          <a:bodyPr wrap="square" rtlCol="0">
            <a:spAutoFit/>
          </a:bodyPr>
          <a:lstStyle/>
          <a:p>
            <a:pPr algn="ctr"/>
            <a:r>
              <a:rPr lang="en-US" dirty="0" smtClean="0"/>
              <a:t>The Ball Will Go Here.</a:t>
            </a:r>
            <a:endParaRPr lang="en-US" dirty="0"/>
          </a:p>
        </p:txBody>
      </p:sp>
      <p:sp>
        <p:nvSpPr>
          <p:cNvPr id="7" name="TextBox 6"/>
          <p:cNvSpPr txBox="1"/>
          <p:nvPr/>
        </p:nvSpPr>
        <p:spPr>
          <a:xfrm>
            <a:off x="5440340" y="5706727"/>
            <a:ext cx="1600200" cy="646331"/>
          </a:xfrm>
          <a:prstGeom prst="rect">
            <a:avLst/>
          </a:prstGeom>
          <a:solidFill>
            <a:srgbClr val="92D050"/>
          </a:solidFill>
          <a:effectLst>
            <a:glow rad="101600">
              <a:schemeClr val="accent2">
                <a:satMod val="175000"/>
                <a:alpha val="40000"/>
              </a:schemeClr>
            </a:glow>
          </a:effectLst>
        </p:spPr>
        <p:txBody>
          <a:bodyPr wrap="square" rtlCol="0">
            <a:spAutoFit/>
          </a:bodyPr>
          <a:lstStyle/>
          <a:p>
            <a:pPr algn="ctr"/>
            <a:r>
              <a:rPr lang="en-US" dirty="0" smtClean="0"/>
              <a:t>Perform Wait Strategy</a:t>
            </a:r>
            <a:endParaRPr lang="en-US" dirty="0"/>
          </a:p>
        </p:txBody>
      </p:sp>
      <p:sp>
        <p:nvSpPr>
          <p:cNvPr id="8" name="TextBox 7"/>
          <p:cNvSpPr txBox="1"/>
          <p:nvPr/>
        </p:nvSpPr>
        <p:spPr>
          <a:xfrm>
            <a:off x="2514601" y="2748828"/>
            <a:ext cx="1417093" cy="923330"/>
          </a:xfrm>
          <a:prstGeom prst="rect">
            <a:avLst/>
          </a:prstGeom>
          <a:solidFill>
            <a:srgbClr val="92D050"/>
          </a:solidFill>
          <a:effectLst>
            <a:glow rad="101600">
              <a:schemeClr val="accent2">
                <a:satMod val="175000"/>
                <a:alpha val="40000"/>
              </a:schemeClr>
            </a:glow>
          </a:effectLst>
        </p:spPr>
        <p:txBody>
          <a:bodyPr wrap="square" rtlCol="0">
            <a:spAutoFit/>
          </a:bodyPr>
          <a:lstStyle/>
          <a:p>
            <a:pPr algn="ctr"/>
            <a:r>
              <a:rPr lang="en-US" dirty="0" smtClean="0"/>
              <a:t>Determine Ball Hitting Strategy</a:t>
            </a:r>
            <a:endParaRPr lang="en-US" dirty="0"/>
          </a:p>
        </p:txBody>
      </p:sp>
      <p:sp>
        <p:nvSpPr>
          <p:cNvPr id="9" name="TextBox 8"/>
          <p:cNvSpPr txBox="1"/>
          <p:nvPr/>
        </p:nvSpPr>
        <p:spPr>
          <a:xfrm>
            <a:off x="5531894" y="1775372"/>
            <a:ext cx="1417093" cy="369332"/>
          </a:xfrm>
          <a:prstGeom prst="rect">
            <a:avLst/>
          </a:prstGeom>
          <a:solidFill>
            <a:srgbClr val="92D050"/>
          </a:solidFill>
          <a:effectLst>
            <a:glow rad="101600">
              <a:schemeClr val="accent2">
                <a:satMod val="175000"/>
                <a:alpha val="40000"/>
              </a:schemeClr>
            </a:glow>
          </a:effectLst>
        </p:spPr>
        <p:txBody>
          <a:bodyPr wrap="square" rtlCol="0">
            <a:spAutoFit/>
          </a:bodyPr>
          <a:lstStyle/>
          <a:p>
            <a:pPr algn="ctr"/>
            <a:r>
              <a:rPr lang="en-US" dirty="0" smtClean="0"/>
              <a:t>Wait</a:t>
            </a:r>
            <a:endParaRPr lang="en-US" dirty="0"/>
          </a:p>
        </p:txBody>
      </p:sp>
      <p:sp>
        <p:nvSpPr>
          <p:cNvPr id="10" name="TextBox 9"/>
          <p:cNvSpPr txBox="1"/>
          <p:nvPr/>
        </p:nvSpPr>
        <p:spPr>
          <a:xfrm>
            <a:off x="2514600" y="1775372"/>
            <a:ext cx="1417093" cy="646331"/>
          </a:xfrm>
          <a:prstGeom prst="rect">
            <a:avLst/>
          </a:prstGeom>
          <a:solidFill>
            <a:srgbClr val="92D050"/>
          </a:solidFill>
          <a:effectLst>
            <a:glow rad="101600">
              <a:schemeClr val="accent2">
                <a:satMod val="175000"/>
                <a:alpha val="40000"/>
              </a:schemeClr>
            </a:glow>
          </a:effectLst>
        </p:spPr>
        <p:txBody>
          <a:bodyPr wrap="square" rtlCol="0">
            <a:spAutoFit/>
          </a:bodyPr>
          <a:lstStyle/>
          <a:p>
            <a:pPr algn="ctr"/>
            <a:r>
              <a:rPr lang="en-US" dirty="0" smtClean="0"/>
              <a:t>Get the Ball!</a:t>
            </a:r>
            <a:endParaRPr lang="en-US" dirty="0"/>
          </a:p>
        </p:txBody>
      </p:sp>
      <p:sp>
        <p:nvSpPr>
          <p:cNvPr id="11" name="TextBox 10"/>
          <p:cNvSpPr txBox="1"/>
          <p:nvPr/>
        </p:nvSpPr>
        <p:spPr>
          <a:xfrm>
            <a:off x="2415653" y="5568228"/>
            <a:ext cx="1614986" cy="923330"/>
          </a:xfrm>
          <a:prstGeom prst="rect">
            <a:avLst/>
          </a:prstGeom>
          <a:solidFill>
            <a:srgbClr val="92D050"/>
          </a:solidFill>
          <a:effectLst>
            <a:glow rad="101600">
              <a:schemeClr val="accent2">
                <a:satMod val="175000"/>
                <a:alpha val="40000"/>
              </a:schemeClr>
            </a:glow>
          </a:effectLst>
        </p:spPr>
        <p:txBody>
          <a:bodyPr wrap="square" rtlCol="0">
            <a:spAutoFit/>
          </a:bodyPr>
          <a:lstStyle/>
          <a:p>
            <a:pPr algn="ctr"/>
            <a:r>
              <a:rPr lang="en-US" dirty="0" smtClean="0"/>
              <a:t>Perform Ball Hitting Strategy</a:t>
            </a:r>
            <a:endParaRPr lang="en-US" dirty="0"/>
          </a:p>
        </p:txBody>
      </p:sp>
      <p:cxnSp>
        <p:nvCxnSpPr>
          <p:cNvPr id="12" name="Straight Connector 11"/>
          <p:cNvCxnSpPr>
            <a:stCxn id="9" idx="2"/>
            <a:endCxn id="7" idx="0"/>
          </p:cNvCxnSpPr>
          <p:nvPr/>
        </p:nvCxnSpPr>
        <p:spPr>
          <a:xfrm flipH="1">
            <a:off x="6240440" y="2144704"/>
            <a:ext cx="1" cy="3562023"/>
          </a:xfrm>
          <a:prstGeom prst="line">
            <a:avLst/>
          </a:prstGeom>
          <a:ln w="12700">
            <a:prstDash val="sysDash"/>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stCxn id="6" idx="3"/>
          </p:cNvCxnSpPr>
          <p:nvPr/>
        </p:nvCxnSpPr>
        <p:spPr>
          <a:xfrm flipV="1">
            <a:off x="4030640" y="4824592"/>
            <a:ext cx="2209800" cy="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4" name="TextBox 13"/>
          <p:cNvSpPr txBox="1"/>
          <p:nvPr/>
        </p:nvSpPr>
        <p:spPr>
          <a:xfrm>
            <a:off x="7068404" y="568220"/>
            <a:ext cx="1417093" cy="646331"/>
          </a:xfrm>
          <a:prstGeom prst="rect">
            <a:avLst/>
          </a:prstGeom>
          <a:solidFill>
            <a:srgbClr val="92D050"/>
          </a:solidFill>
          <a:effectLst>
            <a:glow rad="101600">
              <a:schemeClr val="accent2">
                <a:satMod val="175000"/>
                <a:alpha val="40000"/>
              </a:schemeClr>
            </a:glow>
          </a:effectLst>
        </p:spPr>
        <p:txBody>
          <a:bodyPr wrap="square" rtlCol="0">
            <a:spAutoFit/>
          </a:bodyPr>
          <a:lstStyle/>
          <a:p>
            <a:pPr algn="ctr"/>
            <a:r>
              <a:rPr lang="en-US" dirty="0" smtClean="0"/>
              <a:t>FLIP 2 Distance</a:t>
            </a:r>
            <a:endParaRPr lang="en-US" dirty="0"/>
          </a:p>
        </p:txBody>
      </p:sp>
      <p:sp>
        <p:nvSpPr>
          <p:cNvPr id="15" name="TextBox 14"/>
          <p:cNvSpPr txBox="1"/>
          <p:nvPr/>
        </p:nvSpPr>
        <p:spPr>
          <a:xfrm>
            <a:off x="1013346" y="568220"/>
            <a:ext cx="1417093" cy="646331"/>
          </a:xfrm>
          <a:prstGeom prst="rect">
            <a:avLst/>
          </a:prstGeom>
          <a:solidFill>
            <a:srgbClr val="92D050"/>
          </a:solidFill>
          <a:effectLst>
            <a:glow rad="101600">
              <a:schemeClr val="accent2">
                <a:satMod val="175000"/>
                <a:alpha val="40000"/>
              </a:schemeClr>
            </a:glow>
          </a:effectLst>
        </p:spPr>
        <p:txBody>
          <a:bodyPr wrap="square" rtlCol="0">
            <a:spAutoFit/>
          </a:bodyPr>
          <a:lstStyle/>
          <a:p>
            <a:pPr algn="ctr"/>
            <a:r>
              <a:rPr lang="en-US" dirty="0" smtClean="0"/>
              <a:t>FLIP 1 Distance</a:t>
            </a:r>
            <a:endParaRPr lang="en-US" dirty="0"/>
          </a:p>
        </p:txBody>
      </p:sp>
      <p:cxnSp>
        <p:nvCxnSpPr>
          <p:cNvPr id="16" name="Straight Arrow Connector 15"/>
          <p:cNvCxnSpPr>
            <a:stCxn id="15" idx="3"/>
            <a:endCxn id="5" idx="1"/>
          </p:cNvCxnSpPr>
          <p:nvPr/>
        </p:nvCxnSpPr>
        <p:spPr>
          <a:xfrm>
            <a:off x="2430439" y="891386"/>
            <a:ext cx="1501255" cy="22207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7" name="Straight Connector 16"/>
          <p:cNvCxnSpPr>
            <a:stCxn id="5" idx="3"/>
            <a:endCxn id="14" idx="1"/>
          </p:cNvCxnSpPr>
          <p:nvPr/>
        </p:nvCxnSpPr>
        <p:spPr>
          <a:xfrm flipV="1">
            <a:off x="5348787" y="891386"/>
            <a:ext cx="1719617" cy="222070"/>
          </a:xfrm>
          <a:prstGeom prst="line">
            <a:avLst/>
          </a:prstGeom>
          <a:ln w="12700">
            <a:prstDash val="sysDash"/>
          </a:ln>
        </p:spPr>
        <p:style>
          <a:lnRef idx="2">
            <a:schemeClr val="accent4"/>
          </a:lnRef>
          <a:fillRef idx="0">
            <a:schemeClr val="accent4"/>
          </a:fillRef>
          <a:effectRef idx="1">
            <a:schemeClr val="accent4"/>
          </a:effectRef>
          <a:fontRef idx="minor">
            <a:schemeClr val="tx1"/>
          </a:fontRef>
        </p:style>
      </p:cxnSp>
      <p:sp>
        <p:nvSpPr>
          <p:cNvPr id="18" name="Slide Number Placeholder 17"/>
          <p:cNvSpPr>
            <a:spLocks noGrp="1"/>
          </p:cNvSpPr>
          <p:nvPr>
            <p:ph type="sldNum" sz="quarter" idx="12"/>
          </p:nvPr>
        </p:nvSpPr>
        <p:spPr/>
        <p:txBody>
          <a:bodyPr/>
          <a:lstStyle/>
          <a:p>
            <a:fld id="{5E4E2DE3-9107-40BE-81F0-399ADBE5A6F0}" type="slidenum">
              <a:rPr lang="en-US" smtClean="0"/>
              <a:t>19</a:t>
            </a:fld>
            <a:endParaRPr lang="en-US"/>
          </a:p>
        </p:txBody>
      </p:sp>
    </p:spTree>
    <p:extLst>
      <p:ext uri="{BB962C8B-B14F-4D97-AF65-F5344CB8AC3E}">
        <p14:creationId xmlns:p14="http://schemas.microsoft.com/office/powerpoint/2010/main" val="2110900720"/>
      </p:ext>
    </p:extLst>
  </p:cSld>
  <p:clrMapOvr>
    <a:masterClrMapping/>
  </p:clrMapOvr>
  <mc:AlternateContent xmlns:mc="http://schemas.openxmlformats.org/markup-compatibility/2006" xmlns:p14="http://schemas.microsoft.com/office/powerpoint/2010/main">
    <mc:Choice Requires="p14">
      <p:transition spd="slow" p14:dur="2000" advTm="35234"/>
    </mc:Choice>
    <mc:Fallback xmlns="">
      <p:transition spd="slow" advTm="3523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29000" y="152400"/>
            <a:ext cx="2286000" cy="1143000"/>
          </a:xfrm>
        </p:spPr>
        <p:txBody>
          <a:bodyPr/>
          <a:lstStyle/>
          <a:p>
            <a:pPr algn="l"/>
            <a:r>
              <a:rPr lang="en-US" sz="4800" b="1" dirty="0" smtClean="0"/>
              <a:t>Outline</a:t>
            </a:r>
            <a:endParaRPr lang="en-US" sz="4800" b="1" dirty="0"/>
          </a:p>
        </p:txBody>
      </p:sp>
      <p:sp>
        <p:nvSpPr>
          <p:cNvPr id="6" name="Content Placeholder 2"/>
          <p:cNvSpPr>
            <a:spLocks noGrp="1"/>
          </p:cNvSpPr>
          <p:nvPr>
            <p:ph idx="1"/>
          </p:nvPr>
        </p:nvSpPr>
        <p:spPr>
          <a:xfrm>
            <a:off x="1057835" y="1409700"/>
            <a:ext cx="3514165" cy="4038600"/>
          </a:xfrm>
        </p:spPr>
        <p:txBody>
          <a:bodyPr>
            <a:normAutofit fontScale="92500" lnSpcReduction="20000"/>
          </a:bodyPr>
          <a:lstStyle/>
          <a:p>
            <a:r>
              <a:rPr lang="en-US" dirty="0" smtClean="0"/>
              <a:t>Vision </a:t>
            </a:r>
          </a:p>
          <a:p>
            <a:r>
              <a:rPr lang="en-US" dirty="0" smtClean="0"/>
              <a:t>Objective</a:t>
            </a:r>
          </a:p>
          <a:p>
            <a:r>
              <a:rPr lang="en-US" dirty="0" smtClean="0"/>
              <a:t>Approach</a:t>
            </a:r>
          </a:p>
          <a:p>
            <a:r>
              <a:rPr lang="en-US" dirty="0" smtClean="0"/>
              <a:t>Development Process</a:t>
            </a:r>
          </a:p>
          <a:p>
            <a:r>
              <a:rPr lang="en-US" dirty="0" smtClean="0"/>
              <a:t>Results</a:t>
            </a:r>
          </a:p>
          <a:p>
            <a:r>
              <a:rPr lang="en-US" dirty="0" smtClean="0"/>
              <a:t>Conclusions</a:t>
            </a:r>
          </a:p>
          <a:p>
            <a:r>
              <a:rPr lang="en-US" dirty="0" smtClean="0"/>
              <a:t>Recommendations</a:t>
            </a:r>
          </a:p>
          <a:p>
            <a:r>
              <a:rPr lang="en-US" dirty="0" smtClean="0"/>
              <a:t>Bibliography</a:t>
            </a:r>
          </a:p>
        </p:txBody>
      </p:sp>
      <p:pic>
        <p:nvPicPr>
          <p:cNvPr id="7" name="Picture 2" descr="http://www.buckinghampost.com/wp-content/uploads/2011/07/asteroid_mining-300x172.jpg"/>
          <p:cNvPicPr>
            <a:picLocks noChangeAspect="1" noChangeArrowheads="1"/>
          </p:cNvPicPr>
          <p:nvPr/>
        </p:nvPicPr>
        <p:blipFill>
          <a:blip r:embed="rId3" cstate="print"/>
          <a:srcRect/>
          <a:stretch>
            <a:fillRect/>
          </a:stretch>
        </p:blipFill>
        <p:spPr bwMode="auto">
          <a:xfrm>
            <a:off x="4605337" y="1828800"/>
            <a:ext cx="4253023" cy="2438400"/>
          </a:xfrm>
          <a:prstGeom prst="rect">
            <a:avLst/>
          </a:prstGeom>
          <a:noFill/>
        </p:spPr>
      </p:pic>
      <p:sp>
        <p:nvSpPr>
          <p:cNvPr id="2" name="Slide Number Placeholder 1"/>
          <p:cNvSpPr>
            <a:spLocks noGrp="1"/>
          </p:cNvSpPr>
          <p:nvPr>
            <p:ph type="sldNum" sz="quarter" idx="12"/>
          </p:nvPr>
        </p:nvSpPr>
        <p:spPr/>
        <p:txBody>
          <a:bodyPr/>
          <a:lstStyle/>
          <a:p>
            <a:fld id="{5E4E2DE3-9107-40BE-81F0-399ADBE5A6F0}" type="slidenum">
              <a:rPr lang="en-US" smtClean="0"/>
              <a:t>2</a:t>
            </a:fld>
            <a:endParaRPr lang="en-US"/>
          </a:p>
        </p:txBody>
      </p:sp>
    </p:spTree>
    <p:extLst>
      <p:ext uri="{BB962C8B-B14F-4D97-AF65-F5344CB8AC3E}">
        <p14:creationId xmlns:p14="http://schemas.microsoft.com/office/powerpoint/2010/main" val="1383366409"/>
      </p:ext>
    </p:extLst>
  </p:cSld>
  <p:clrMapOvr>
    <a:masterClrMapping/>
  </p:clrMapOvr>
  <mc:AlternateContent xmlns:mc="http://schemas.openxmlformats.org/markup-compatibility/2006" xmlns:p14="http://schemas.microsoft.com/office/powerpoint/2010/main">
    <mc:Choice Requires="p14">
      <p:transition spd="slow" p14:dur="2000" advTm="11993"/>
    </mc:Choice>
    <mc:Fallback xmlns="">
      <p:transition spd="slow" advTm="1199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E2DE3-9107-40BE-81F0-399ADBE5A6F0}" type="slidenum">
              <a:rPr lang="en-US" smtClean="0"/>
              <a:t>20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035" y="439271"/>
            <a:ext cx="7620000" cy="5709413"/>
          </a:xfrm>
          <a:prstGeom prst="rect">
            <a:avLst/>
          </a:prstGeom>
        </p:spPr>
      </p:pic>
    </p:spTree>
    <p:extLst>
      <p:ext uri="{BB962C8B-B14F-4D97-AF65-F5344CB8AC3E}">
        <p14:creationId xmlns:p14="http://schemas.microsoft.com/office/powerpoint/2010/main" val="1188185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E2DE3-9107-40BE-81F0-399ADBE5A6F0}" type="slidenum">
              <a:rPr lang="en-US" smtClean="0"/>
              <a:t>21</a:t>
            </a:fld>
            <a:endParaRPr lang="en-US"/>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838200" y="457200"/>
            <a:ext cx="8153400" cy="5257800"/>
          </a:xfrm>
          <a:prstGeom prst="rect">
            <a:avLst/>
          </a:prstGeom>
        </p:spPr>
      </p:pic>
      <p:sp>
        <p:nvSpPr>
          <p:cNvPr id="4" name="TextBox 3"/>
          <p:cNvSpPr txBox="1"/>
          <p:nvPr/>
        </p:nvSpPr>
        <p:spPr>
          <a:xfrm>
            <a:off x="4941794" y="5344272"/>
            <a:ext cx="3276600" cy="646331"/>
          </a:xfrm>
          <a:prstGeom prst="rect">
            <a:avLst/>
          </a:prstGeom>
          <a:noFill/>
        </p:spPr>
        <p:txBody>
          <a:bodyPr wrap="square" rtlCol="0">
            <a:spAutoFit/>
          </a:bodyPr>
          <a:lstStyle/>
          <a:p>
            <a:pPr algn="ctr"/>
            <a:r>
              <a:rPr lang="en-US" dirty="0" smtClean="0"/>
              <a:t>Front </a:t>
            </a:r>
            <a:r>
              <a:rPr lang="en-US" dirty="0"/>
              <a:t>paddle situational awareness FIS (</a:t>
            </a:r>
            <a:r>
              <a:rPr lang="en-US" dirty="0" smtClean="0"/>
              <a:t>oppaware2)</a:t>
            </a:r>
            <a:endParaRPr lang="en-US" dirty="0"/>
          </a:p>
        </p:txBody>
      </p:sp>
    </p:spTree>
    <p:extLst>
      <p:ext uri="{BB962C8B-B14F-4D97-AF65-F5344CB8AC3E}">
        <p14:creationId xmlns:p14="http://schemas.microsoft.com/office/powerpoint/2010/main" val="3339878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E2DE3-9107-40BE-81F0-399ADBE5A6F0}" type="slidenum">
              <a:rPr lang="en-US" smtClean="0"/>
              <a:t>22</a:t>
            </a:fld>
            <a:endParaRPr lang="en-US"/>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990600" y="0"/>
            <a:ext cx="8153400" cy="2743200"/>
          </a:xfrm>
          <a:prstGeom prst="rect">
            <a:avLst/>
          </a:prstGeom>
        </p:spPr>
      </p:pic>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2362200" y="2478704"/>
            <a:ext cx="6629400" cy="3971290"/>
          </a:xfrm>
          <a:prstGeom prst="rect">
            <a:avLst/>
          </a:prstGeom>
        </p:spPr>
      </p:pic>
      <p:sp>
        <p:nvSpPr>
          <p:cNvPr id="5" name="TextBox 4"/>
          <p:cNvSpPr txBox="1"/>
          <p:nvPr/>
        </p:nvSpPr>
        <p:spPr>
          <a:xfrm>
            <a:off x="990600" y="0"/>
            <a:ext cx="2514600" cy="369332"/>
          </a:xfrm>
          <a:prstGeom prst="rect">
            <a:avLst/>
          </a:prstGeom>
          <a:noFill/>
        </p:spPr>
        <p:txBody>
          <a:bodyPr wrap="square" rtlCol="0">
            <a:spAutoFit/>
          </a:bodyPr>
          <a:lstStyle/>
          <a:p>
            <a:r>
              <a:rPr lang="en-US" dirty="0" smtClean="0"/>
              <a:t>Front Paddle Waiting FIS</a:t>
            </a:r>
            <a:endParaRPr lang="en-US" dirty="0"/>
          </a:p>
        </p:txBody>
      </p:sp>
      <p:sp>
        <p:nvSpPr>
          <p:cNvPr id="7" name="TextBox 6"/>
          <p:cNvSpPr txBox="1"/>
          <p:nvPr/>
        </p:nvSpPr>
        <p:spPr>
          <a:xfrm>
            <a:off x="533400" y="3581400"/>
            <a:ext cx="1562100" cy="1200329"/>
          </a:xfrm>
          <a:prstGeom prst="rect">
            <a:avLst/>
          </a:prstGeom>
          <a:noFill/>
        </p:spPr>
        <p:txBody>
          <a:bodyPr wrap="square" rtlCol="0">
            <a:spAutoFit/>
          </a:bodyPr>
          <a:lstStyle/>
          <a:p>
            <a:r>
              <a:rPr lang="en-US" dirty="0" smtClean="0"/>
              <a:t>Back </a:t>
            </a:r>
            <a:r>
              <a:rPr lang="en-US" dirty="0"/>
              <a:t>paddle situational awareness FIS (</a:t>
            </a:r>
            <a:r>
              <a:rPr lang="en-US" dirty="0" err="1"/>
              <a:t>oppaware</a:t>
            </a:r>
            <a:r>
              <a:rPr lang="en-US" dirty="0"/>
              <a:t>)</a:t>
            </a:r>
          </a:p>
        </p:txBody>
      </p:sp>
    </p:spTree>
    <p:extLst>
      <p:ext uri="{BB962C8B-B14F-4D97-AF65-F5344CB8AC3E}">
        <p14:creationId xmlns:p14="http://schemas.microsoft.com/office/powerpoint/2010/main" val="1539196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E2DE3-9107-40BE-81F0-399ADBE5A6F0}" type="slidenum">
              <a:rPr lang="en-US" smtClean="0"/>
              <a:t>23</a:t>
            </a:fld>
            <a:endParaRPr lang="en-US"/>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838200" y="304800"/>
            <a:ext cx="8153400" cy="5853953"/>
          </a:xfrm>
          <a:prstGeom prst="rect">
            <a:avLst/>
          </a:prstGeom>
        </p:spPr>
      </p:pic>
      <p:sp>
        <p:nvSpPr>
          <p:cNvPr id="4" name="TextBox 3"/>
          <p:cNvSpPr txBox="1"/>
          <p:nvPr/>
        </p:nvSpPr>
        <p:spPr>
          <a:xfrm>
            <a:off x="3962400" y="457200"/>
            <a:ext cx="3124200" cy="369332"/>
          </a:xfrm>
          <a:prstGeom prst="rect">
            <a:avLst/>
          </a:prstGeom>
          <a:noFill/>
        </p:spPr>
        <p:txBody>
          <a:bodyPr wrap="square" rtlCol="0">
            <a:spAutoFit/>
          </a:bodyPr>
          <a:lstStyle/>
          <a:p>
            <a:r>
              <a:rPr lang="en-US" dirty="0" smtClean="0"/>
              <a:t>Back paddle movement FIS</a:t>
            </a:r>
            <a:endParaRPr lang="en-US" dirty="0"/>
          </a:p>
        </p:txBody>
      </p:sp>
    </p:spTree>
    <p:extLst>
      <p:ext uri="{BB962C8B-B14F-4D97-AF65-F5344CB8AC3E}">
        <p14:creationId xmlns:p14="http://schemas.microsoft.com/office/powerpoint/2010/main" val="562683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E2DE3-9107-40BE-81F0-399ADBE5A6F0}" type="slidenum">
              <a:rPr lang="en-US" smtClean="0"/>
              <a:t>24</a:t>
            </a:fld>
            <a:endParaRPr lang="en-US"/>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1143000" y="503872"/>
            <a:ext cx="7315200" cy="5668328"/>
          </a:xfrm>
          <a:prstGeom prst="rect">
            <a:avLst/>
          </a:prstGeom>
        </p:spPr>
      </p:pic>
      <p:sp>
        <p:nvSpPr>
          <p:cNvPr id="5" name="TextBox 4"/>
          <p:cNvSpPr txBox="1"/>
          <p:nvPr/>
        </p:nvSpPr>
        <p:spPr>
          <a:xfrm>
            <a:off x="3352800" y="532545"/>
            <a:ext cx="2895600" cy="369332"/>
          </a:xfrm>
          <a:prstGeom prst="rect">
            <a:avLst/>
          </a:prstGeom>
          <a:noFill/>
        </p:spPr>
        <p:txBody>
          <a:bodyPr wrap="square" rtlCol="0">
            <a:spAutoFit/>
          </a:bodyPr>
          <a:lstStyle/>
          <a:p>
            <a:r>
              <a:rPr lang="en-US" dirty="0"/>
              <a:t>Back Strategy FIS Output</a:t>
            </a:r>
          </a:p>
        </p:txBody>
      </p:sp>
    </p:spTree>
    <p:extLst>
      <p:ext uri="{BB962C8B-B14F-4D97-AF65-F5344CB8AC3E}">
        <p14:creationId xmlns:p14="http://schemas.microsoft.com/office/powerpoint/2010/main" val="1508479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Singles Game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22750234"/>
              </p:ext>
            </p:extLst>
          </p:nvPr>
        </p:nvGraphicFramePr>
        <p:xfrm>
          <a:off x="990600" y="1531590"/>
          <a:ext cx="4953065" cy="4450080"/>
        </p:xfrm>
        <a:graphic>
          <a:graphicData uri="http://schemas.openxmlformats.org/drawingml/2006/table">
            <a:tbl>
              <a:tblPr firstRow="1" bandRow="1">
                <a:tableStyleId>{5C22544A-7EE6-4342-B048-85BDC9FD1C3A}</a:tableStyleId>
              </a:tblPr>
              <a:tblGrid>
                <a:gridCol w="1622743"/>
                <a:gridCol w="1166432"/>
                <a:gridCol w="1225360"/>
                <a:gridCol w="938530"/>
              </a:tblGrid>
              <a:tr h="370840">
                <a:tc>
                  <a:txBody>
                    <a:bodyPr/>
                    <a:lstStyle/>
                    <a:p>
                      <a:pPr algn="ctr"/>
                      <a:r>
                        <a:rPr lang="en-US" dirty="0" smtClean="0"/>
                        <a:t>Game Number</a:t>
                      </a:r>
                      <a:endParaRPr lang="en-US" dirty="0"/>
                    </a:p>
                  </a:txBody>
                  <a:tcPr/>
                </a:tc>
                <a:tc>
                  <a:txBody>
                    <a:bodyPr/>
                    <a:lstStyle/>
                    <a:p>
                      <a:pPr algn="ctr"/>
                      <a:r>
                        <a:rPr lang="en-US" dirty="0" smtClean="0"/>
                        <a:t>Red Score</a:t>
                      </a:r>
                      <a:endParaRPr lang="en-US" dirty="0"/>
                    </a:p>
                  </a:txBody>
                  <a:tcPr/>
                </a:tc>
                <a:tc>
                  <a:txBody>
                    <a:bodyPr/>
                    <a:lstStyle/>
                    <a:p>
                      <a:pPr algn="ctr"/>
                      <a:r>
                        <a:rPr lang="en-US" dirty="0" smtClean="0"/>
                        <a:t>Blue Score</a:t>
                      </a:r>
                      <a:endParaRPr lang="en-US" dirty="0"/>
                    </a:p>
                  </a:txBody>
                  <a:tcPr/>
                </a:tc>
                <a:tc>
                  <a:txBody>
                    <a:bodyPr/>
                    <a:lstStyle/>
                    <a:p>
                      <a:pPr algn="ctr"/>
                      <a:r>
                        <a:rPr lang="en-US" dirty="0" smtClean="0"/>
                        <a:t>Winner</a:t>
                      </a:r>
                      <a:endParaRPr lang="en-US" dirty="0"/>
                    </a:p>
                  </a:txBody>
                  <a:tcPr/>
                </a:tc>
              </a:tr>
              <a:tr h="370840">
                <a:tc>
                  <a:txBody>
                    <a:bodyPr/>
                    <a:lstStyle/>
                    <a:p>
                      <a:pPr algn="ctr"/>
                      <a:r>
                        <a:rPr lang="en-US" dirty="0" smtClean="0"/>
                        <a:t>1</a:t>
                      </a:r>
                    </a:p>
                  </a:txBody>
                  <a:tcPr/>
                </a:tc>
                <a:tc>
                  <a:txBody>
                    <a:bodyPr/>
                    <a:lstStyle/>
                    <a:p>
                      <a:pPr algn="ctr"/>
                      <a:r>
                        <a:rPr lang="en-US" dirty="0" smtClean="0"/>
                        <a:t>21</a:t>
                      </a:r>
                      <a:endParaRPr lang="en-US" dirty="0"/>
                    </a:p>
                  </a:txBody>
                  <a:tcPr/>
                </a:tc>
                <a:tc>
                  <a:txBody>
                    <a:bodyPr/>
                    <a:lstStyle/>
                    <a:p>
                      <a:pPr algn="ctr"/>
                      <a:r>
                        <a:rPr lang="en-US" dirty="0" smtClean="0"/>
                        <a:t>15</a:t>
                      </a:r>
                      <a:endParaRPr lang="en-US" dirty="0"/>
                    </a:p>
                  </a:txBody>
                  <a:tcPr/>
                </a:tc>
                <a:tc>
                  <a:txBody>
                    <a:bodyPr/>
                    <a:lstStyle/>
                    <a:p>
                      <a:pPr algn="ctr"/>
                      <a:r>
                        <a:rPr lang="en-US" dirty="0" smtClean="0"/>
                        <a:t>R</a:t>
                      </a:r>
                      <a:endParaRPr lang="en-US" dirty="0"/>
                    </a:p>
                  </a:txBody>
                  <a:tcPr>
                    <a:solidFill>
                      <a:schemeClr val="accent2">
                        <a:lumMod val="60000"/>
                        <a:lumOff val="40000"/>
                      </a:schemeClr>
                    </a:solidFill>
                  </a:tcPr>
                </a:tc>
              </a:tr>
              <a:tr h="370840">
                <a:tc>
                  <a:txBody>
                    <a:bodyPr/>
                    <a:lstStyle/>
                    <a:p>
                      <a:pPr algn="ctr"/>
                      <a:r>
                        <a:rPr lang="en-US" dirty="0" smtClean="0"/>
                        <a:t>2</a:t>
                      </a:r>
                      <a:endParaRPr lang="en-US" dirty="0"/>
                    </a:p>
                  </a:txBody>
                  <a:tcPr/>
                </a:tc>
                <a:tc>
                  <a:txBody>
                    <a:bodyPr/>
                    <a:lstStyle/>
                    <a:p>
                      <a:pPr algn="ctr"/>
                      <a:r>
                        <a:rPr lang="en-US" dirty="0" smtClean="0"/>
                        <a:t>13</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p>
                  </a:txBody>
                  <a:tcPr>
                    <a:solidFill>
                      <a:schemeClr val="accent1">
                        <a:lumMod val="40000"/>
                        <a:lumOff val="60000"/>
                      </a:schemeClr>
                    </a:solidFill>
                  </a:tcPr>
                </a:tc>
              </a:tr>
              <a:tr h="370840">
                <a:tc>
                  <a:txBody>
                    <a:bodyPr/>
                    <a:lstStyle/>
                    <a:p>
                      <a:pPr algn="ctr"/>
                      <a:r>
                        <a:rPr lang="en-US" dirty="0" smtClean="0"/>
                        <a:t>3</a:t>
                      </a:r>
                      <a:endParaRPr lang="en-US" dirty="0"/>
                    </a:p>
                  </a:txBody>
                  <a:tcPr/>
                </a:tc>
                <a:tc>
                  <a:txBody>
                    <a:bodyPr/>
                    <a:lstStyle/>
                    <a:p>
                      <a:pPr algn="ctr"/>
                      <a:r>
                        <a:rPr lang="en-US" dirty="0" smtClean="0"/>
                        <a:t>16</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4</a:t>
                      </a:r>
                      <a:endParaRPr lang="en-US" dirty="0"/>
                    </a:p>
                  </a:txBody>
                  <a:tcPr/>
                </a:tc>
                <a:tc>
                  <a:txBody>
                    <a:bodyPr/>
                    <a:lstStyle/>
                    <a:p>
                      <a:pPr algn="ctr"/>
                      <a:r>
                        <a:rPr lang="en-US" dirty="0" smtClean="0"/>
                        <a:t>19</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5</a:t>
                      </a:r>
                      <a:endParaRPr lang="en-US" dirty="0"/>
                    </a:p>
                  </a:txBody>
                  <a:tcPr/>
                </a:tc>
                <a:tc>
                  <a:txBody>
                    <a:bodyPr/>
                    <a:lstStyle/>
                    <a:p>
                      <a:pPr algn="ctr"/>
                      <a:r>
                        <a:rPr lang="en-US" dirty="0" smtClean="0"/>
                        <a:t>19</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6</a:t>
                      </a:r>
                      <a:endParaRPr lang="en-US" dirty="0"/>
                    </a:p>
                  </a:txBody>
                  <a:tcPr/>
                </a:tc>
                <a:tc>
                  <a:txBody>
                    <a:bodyPr/>
                    <a:lstStyle/>
                    <a:p>
                      <a:pPr algn="ctr"/>
                      <a:r>
                        <a:rPr lang="en-US" dirty="0" smtClean="0"/>
                        <a:t>21</a:t>
                      </a:r>
                      <a:endParaRPr lang="en-US" dirty="0"/>
                    </a:p>
                  </a:txBody>
                  <a:tcPr/>
                </a:tc>
                <a:tc>
                  <a:txBody>
                    <a:bodyPr/>
                    <a:lstStyle/>
                    <a:p>
                      <a:pPr algn="ctr"/>
                      <a:r>
                        <a:rPr lang="en-US" dirty="0" smtClean="0"/>
                        <a:t>18</a:t>
                      </a:r>
                    </a:p>
                  </a:txBody>
                  <a:tcPr/>
                </a:tc>
                <a:tc>
                  <a:txBody>
                    <a:bodyPr/>
                    <a:lstStyle/>
                    <a:p>
                      <a:pPr algn="ctr"/>
                      <a:r>
                        <a:rPr lang="en-US" dirty="0" smtClean="0"/>
                        <a:t>R</a:t>
                      </a:r>
                      <a:endParaRPr lang="en-US" dirty="0"/>
                    </a:p>
                  </a:txBody>
                  <a:tcPr>
                    <a:solidFill>
                      <a:schemeClr val="accent2">
                        <a:lumMod val="60000"/>
                        <a:lumOff val="40000"/>
                      </a:schemeClr>
                    </a:solidFill>
                  </a:tcPr>
                </a:tc>
              </a:tr>
              <a:tr h="370840">
                <a:tc>
                  <a:txBody>
                    <a:bodyPr/>
                    <a:lstStyle/>
                    <a:p>
                      <a:pPr algn="ctr"/>
                      <a:r>
                        <a:rPr lang="en-US" dirty="0" smtClean="0"/>
                        <a:t>7</a:t>
                      </a:r>
                      <a:endParaRPr lang="en-US" dirty="0"/>
                    </a:p>
                  </a:txBody>
                  <a:tcPr/>
                </a:tc>
                <a:tc>
                  <a:txBody>
                    <a:bodyPr/>
                    <a:lstStyle/>
                    <a:p>
                      <a:pPr algn="ctr"/>
                      <a:r>
                        <a:rPr lang="en-US" dirty="0" smtClean="0"/>
                        <a:t>15</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8</a:t>
                      </a:r>
                      <a:endParaRPr lang="en-US" dirty="0"/>
                    </a:p>
                  </a:txBody>
                  <a:tcPr/>
                </a:tc>
                <a:tc>
                  <a:txBody>
                    <a:bodyPr/>
                    <a:lstStyle/>
                    <a:p>
                      <a:pPr algn="ctr"/>
                      <a:r>
                        <a:rPr lang="en-US" dirty="0" smtClean="0"/>
                        <a:t>12</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9</a:t>
                      </a:r>
                      <a:endParaRPr lang="en-US" dirty="0"/>
                    </a:p>
                  </a:txBody>
                  <a:tcPr/>
                </a:tc>
                <a:tc>
                  <a:txBody>
                    <a:bodyPr/>
                    <a:lstStyle/>
                    <a:p>
                      <a:pPr algn="ctr"/>
                      <a:r>
                        <a:rPr lang="en-US" dirty="0" smtClean="0"/>
                        <a:t>21</a:t>
                      </a:r>
                      <a:endParaRPr lang="en-US" dirty="0"/>
                    </a:p>
                  </a:txBody>
                  <a:tcPr/>
                </a:tc>
                <a:tc>
                  <a:txBody>
                    <a:bodyPr/>
                    <a:lstStyle/>
                    <a:p>
                      <a:pPr algn="ctr"/>
                      <a:r>
                        <a:rPr lang="en-US" dirty="0" smtClean="0"/>
                        <a:t>18</a:t>
                      </a:r>
                      <a:endParaRPr lang="en-US" dirty="0"/>
                    </a:p>
                  </a:txBody>
                  <a:tcPr/>
                </a:tc>
                <a:tc>
                  <a:txBody>
                    <a:bodyPr/>
                    <a:lstStyle/>
                    <a:p>
                      <a:pPr algn="ctr"/>
                      <a:r>
                        <a:rPr lang="en-US" dirty="0" smtClean="0"/>
                        <a:t>R</a:t>
                      </a:r>
                      <a:endParaRPr lang="en-US" dirty="0"/>
                    </a:p>
                  </a:txBody>
                  <a:tcPr>
                    <a:solidFill>
                      <a:schemeClr val="accent2">
                        <a:lumMod val="60000"/>
                        <a:lumOff val="40000"/>
                      </a:schemeClr>
                    </a:solidFill>
                  </a:tcPr>
                </a:tc>
              </a:tr>
              <a:tr h="370840">
                <a:tc>
                  <a:txBody>
                    <a:bodyPr/>
                    <a:lstStyle/>
                    <a:p>
                      <a:pPr algn="ctr"/>
                      <a:r>
                        <a:rPr lang="en-US" dirty="0" smtClean="0"/>
                        <a:t>10</a:t>
                      </a:r>
                      <a:endParaRPr lang="en-US" dirty="0"/>
                    </a:p>
                  </a:txBody>
                  <a:tcPr/>
                </a:tc>
                <a:tc>
                  <a:txBody>
                    <a:bodyPr/>
                    <a:lstStyle/>
                    <a:p>
                      <a:pPr algn="ctr"/>
                      <a:r>
                        <a:rPr lang="en-US" dirty="0" smtClean="0"/>
                        <a:t>21</a:t>
                      </a:r>
                      <a:endParaRPr lang="en-US" dirty="0"/>
                    </a:p>
                  </a:txBody>
                  <a:tcPr/>
                </a:tc>
                <a:tc>
                  <a:txBody>
                    <a:bodyPr/>
                    <a:lstStyle/>
                    <a:p>
                      <a:pPr algn="ctr"/>
                      <a:r>
                        <a:rPr lang="en-US" dirty="0" smtClean="0"/>
                        <a:t>16</a:t>
                      </a:r>
                      <a:endParaRPr lang="en-US" dirty="0"/>
                    </a:p>
                  </a:txBody>
                  <a:tcPr/>
                </a:tc>
                <a:tc>
                  <a:txBody>
                    <a:bodyPr/>
                    <a:lstStyle/>
                    <a:p>
                      <a:pPr algn="ctr"/>
                      <a:r>
                        <a:rPr lang="en-US" dirty="0" smtClean="0"/>
                        <a:t>R</a:t>
                      </a:r>
                    </a:p>
                  </a:txBody>
                  <a:tcPr>
                    <a:solidFill>
                      <a:schemeClr val="accent2">
                        <a:lumMod val="60000"/>
                        <a:lumOff val="40000"/>
                      </a:schemeClr>
                    </a:solidFill>
                  </a:tcPr>
                </a:tc>
              </a:tr>
              <a:tr h="370840">
                <a:tc>
                  <a:txBody>
                    <a:bodyPr/>
                    <a:lstStyle/>
                    <a:p>
                      <a:pPr algn="ctr"/>
                      <a:r>
                        <a:rPr lang="en-US" dirty="0" smtClean="0"/>
                        <a:t>Total</a:t>
                      </a:r>
                      <a:endParaRPr lang="en-US" dirty="0"/>
                    </a:p>
                  </a:txBody>
                  <a:tcPr/>
                </a:tc>
                <a:tc>
                  <a:txBody>
                    <a:bodyPr/>
                    <a:lstStyle/>
                    <a:p>
                      <a:pPr algn="ctr"/>
                      <a:r>
                        <a:rPr lang="en-US" dirty="0" smtClean="0"/>
                        <a:t>178</a:t>
                      </a:r>
                      <a:endParaRPr lang="en-US" dirty="0"/>
                    </a:p>
                  </a:txBody>
                  <a:tcPr/>
                </a:tc>
                <a:tc>
                  <a:txBody>
                    <a:bodyPr/>
                    <a:lstStyle/>
                    <a:p>
                      <a:pPr algn="ctr"/>
                      <a:r>
                        <a:rPr lang="en-US" dirty="0" smtClean="0"/>
                        <a:t>193</a:t>
                      </a:r>
                      <a:endParaRPr lang="en-US" dirty="0"/>
                    </a:p>
                  </a:txBody>
                  <a:tcPr/>
                </a:tc>
                <a:tc>
                  <a:txBody>
                    <a:bodyPr/>
                    <a:lstStyle/>
                    <a:p>
                      <a:pPr algn="ctr"/>
                      <a:endParaRPr lang="en-US" dirty="0" smtClean="0"/>
                    </a:p>
                  </a:txBody>
                  <a:tcPr>
                    <a:solidFill>
                      <a:schemeClr val="tx2">
                        <a:lumMod val="20000"/>
                        <a:lumOff val="80000"/>
                      </a:schemeClr>
                    </a:solidFill>
                  </a:tcPr>
                </a:tc>
              </a:tr>
            </a:tbl>
          </a:graphicData>
        </a:graphic>
      </p:graphicFrame>
      <p:sp>
        <p:nvSpPr>
          <p:cNvPr id="5" name="TextBox 4"/>
          <p:cNvSpPr txBox="1"/>
          <p:nvPr/>
        </p:nvSpPr>
        <p:spPr>
          <a:xfrm>
            <a:off x="6172200" y="2971800"/>
            <a:ext cx="2819400" cy="1569660"/>
          </a:xfrm>
          <a:prstGeom prst="rect">
            <a:avLst/>
          </a:prstGeom>
          <a:noFill/>
        </p:spPr>
        <p:txBody>
          <a:bodyPr wrap="square" rtlCol="0">
            <a:spAutoFit/>
          </a:bodyPr>
          <a:lstStyle/>
          <a:p>
            <a:r>
              <a:rPr lang="en-US" sz="2400" dirty="0" smtClean="0"/>
              <a:t>Red Wins: 4</a:t>
            </a:r>
          </a:p>
          <a:p>
            <a:r>
              <a:rPr lang="en-US" sz="2400" dirty="0" smtClean="0"/>
              <a:t>Blue Wins: 6</a:t>
            </a:r>
          </a:p>
          <a:p>
            <a:endParaRPr lang="en-US" sz="2400" dirty="0" smtClean="0"/>
          </a:p>
          <a:p>
            <a:r>
              <a:rPr lang="en-US" sz="2400" dirty="0" smtClean="0"/>
              <a:t>Difference: 7.78%</a:t>
            </a:r>
            <a:endParaRPr lang="en-US" sz="2400" dirty="0"/>
          </a:p>
        </p:txBody>
      </p:sp>
      <p:sp>
        <p:nvSpPr>
          <p:cNvPr id="3" name="Slide Number Placeholder 2"/>
          <p:cNvSpPr>
            <a:spLocks noGrp="1"/>
          </p:cNvSpPr>
          <p:nvPr>
            <p:ph type="sldNum" sz="quarter" idx="12"/>
          </p:nvPr>
        </p:nvSpPr>
        <p:spPr/>
        <p:txBody>
          <a:bodyPr/>
          <a:lstStyle/>
          <a:p>
            <a:fld id="{5E4E2DE3-9107-40BE-81F0-399ADBE5A6F0}" type="slidenum">
              <a:rPr lang="en-US" smtClean="0"/>
              <a:t>25</a:t>
            </a:fld>
            <a:endParaRPr lang="en-US"/>
          </a:p>
        </p:txBody>
      </p:sp>
    </p:spTree>
    <p:extLst>
      <p:ext uri="{BB962C8B-B14F-4D97-AF65-F5344CB8AC3E}">
        <p14:creationId xmlns:p14="http://schemas.microsoft.com/office/powerpoint/2010/main" val="1573905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Doubles Game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97210727"/>
              </p:ext>
            </p:extLst>
          </p:nvPr>
        </p:nvGraphicFramePr>
        <p:xfrm>
          <a:off x="914400" y="1600200"/>
          <a:ext cx="4953065" cy="4450080"/>
        </p:xfrm>
        <a:graphic>
          <a:graphicData uri="http://schemas.openxmlformats.org/drawingml/2006/table">
            <a:tbl>
              <a:tblPr firstRow="1" bandRow="1">
                <a:tableStyleId>{5C22544A-7EE6-4342-B048-85BDC9FD1C3A}</a:tableStyleId>
              </a:tblPr>
              <a:tblGrid>
                <a:gridCol w="1622743"/>
                <a:gridCol w="1166432"/>
                <a:gridCol w="1225360"/>
                <a:gridCol w="938530"/>
              </a:tblGrid>
              <a:tr h="370840">
                <a:tc>
                  <a:txBody>
                    <a:bodyPr/>
                    <a:lstStyle/>
                    <a:p>
                      <a:pPr algn="ctr"/>
                      <a:r>
                        <a:rPr lang="en-US" dirty="0" smtClean="0"/>
                        <a:t>Game Number</a:t>
                      </a:r>
                      <a:endParaRPr lang="en-US" dirty="0"/>
                    </a:p>
                  </a:txBody>
                  <a:tcPr/>
                </a:tc>
                <a:tc>
                  <a:txBody>
                    <a:bodyPr/>
                    <a:lstStyle/>
                    <a:p>
                      <a:pPr algn="ctr"/>
                      <a:r>
                        <a:rPr lang="en-US" dirty="0" smtClean="0"/>
                        <a:t>Red Team</a:t>
                      </a:r>
                      <a:endParaRPr lang="en-US" dirty="0"/>
                    </a:p>
                  </a:txBody>
                  <a:tcPr/>
                </a:tc>
                <a:tc>
                  <a:txBody>
                    <a:bodyPr/>
                    <a:lstStyle/>
                    <a:p>
                      <a:pPr algn="ctr"/>
                      <a:r>
                        <a:rPr lang="en-US" dirty="0" smtClean="0"/>
                        <a:t>Blue Team</a:t>
                      </a:r>
                      <a:endParaRPr lang="en-US" dirty="0"/>
                    </a:p>
                  </a:txBody>
                  <a:tcPr/>
                </a:tc>
                <a:tc>
                  <a:txBody>
                    <a:bodyPr/>
                    <a:lstStyle/>
                    <a:p>
                      <a:pPr algn="ctr"/>
                      <a:r>
                        <a:rPr lang="en-US" dirty="0" smtClean="0"/>
                        <a:t>Winner</a:t>
                      </a:r>
                      <a:endParaRPr lang="en-US" dirty="0"/>
                    </a:p>
                  </a:txBody>
                  <a:tcPr/>
                </a:tc>
              </a:tr>
              <a:tr h="370840">
                <a:tc>
                  <a:txBody>
                    <a:bodyPr/>
                    <a:lstStyle/>
                    <a:p>
                      <a:pPr algn="ctr"/>
                      <a:r>
                        <a:rPr lang="en-US" dirty="0" smtClean="0"/>
                        <a:t>1</a:t>
                      </a:r>
                    </a:p>
                  </a:txBody>
                  <a:tcPr/>
                </a:tc>
                <a:tc>
                  <a:txBody>
                    <a:bodyPr/>
                    <a:lstStyle/>
                    <a:p>
                      <a:pPr algn="ctr"/>
                      <a:r>
                        <a:rPr lang="en-US" dirty="0" smtClean="0"/>
                        <a:t>21</a:t>
                      </a:r>
                      <a:endParaRPr lang="en-US" dirty="0"/>
                    </a:p>
                  </a:txBody>
                  <a:tcPr/>
                </a:tc>
                <a:tc>
                  <a:txBody>
                    <a:bodyPr/>
                    <a:lstStyle/>
                    <a:p>
                      <a:pPr algn="ctr"/>
                      <a:r>
                        <a:rPr lang="en-US" dirty="0" smtClean="0"/>
                        <a:t>20</a:t>
                      </a:r>
                      <a:endParaRPr lang="en-US" dirty="0"/>
                    </a:p>
                  </a:txBody>
                  <a:tcPr/>
                </a:tc>
                <a:tc>
                  <a:txBody>
                    <a:bodyPr/>
                    <a:lstStyle/>
                    <a:p>
                      <a:pPr algn="ctr"/>
                      <a:r>
                        <a:rPr lang="en-US" dirty="0" smtClean="0"/>
                        <a:t>R</a:t>
                      </a:r>
                      <a:endParaRPr lang="en-US" dirty="0"/>
                    </a:p>
                  </a:txBody>
                  <a:tcPr>
                    <a:solidFill>
                      <a:schemeClr val="accent2">
                        <a:lumMod val="60000"/>
                        <a:lumOff val="40000"/>
                      </a:schemeClr>
                    </a:solidFill>
                  </a:tcPr>
                </a:tc>
              </a:tr>
              <a:tr h="370840">
                <a:tc>
                  <a:txBody>
                    <a:bodyPr/>
                    <a:lstStyle/>
                    <a:p>
                      <a:pPr algn="ctr"/>
                      <a:r>
                        <a:rPr lang="en-US" dirty="0" smtClean="0"/>
                        <a:t>2</a:t>
                      </a:r>
                      <a:endParaRPr lang="en-US" dirty="0"/>
                    </a:p>
                  </a:txBody>
                  <a:tcPr/>
                </a:tc>
                <a:tc>
                  <a:txBody>
                    <a:bodyPr/>
                    <a:lstStyle/>
                    <a:p>
                      <a:pPr algn="ctr"/>
                      <a:r>
                        <a:rPr lang="en-US" dirty="0" smtClean="0"/>
                        <a:t>21</a:t>
                      </a:r>
                      <a:endParaRPr lang="en-US" dirty="0"/>
                    </a:p>
                  </a:txBody>
                  <a:tcPr/>
                </a:tc>
                <a:tc>
                  <a:txBody>
                    <a:bodyPr/>
                    <a:lstStyle/>
                    <a:p>
                      <a:pPr algn="ctr"/>
                      <a:r>
                        <a:rPr lang="en-US" dirty="0" smtClean="0"/>
                        <a:t>20</a:t>
                      </a:r>
                      <a:endParaRPr lang="en-US" dirty="0"/>
                    </a:p>
                  </a:txBody>
                  <a:tcPr/>
                </a:tc>
                <a:tc>
                  <a:txBody>
                    <a:bodyPr/>
                    <a:lstStyle/>
                    <a:p>
                      <a:pPr algn="ctr"/>
                      <a:r>
                        <a:rPr lang="en-US" dirty="0" smtClean="0"/>
                        <a:t>R</a:t>
                      </a:r>
                      <a:endParaRPr lang="en-US" dirty="0"/>
                    </a:p>
                  </a:txBody>
                  <a:tcPr>
                    <a:solidFill>
                      <a:schemeClr val="accent2">
                        <a:lumMod val="60000"/>
                        <a:lumOff val="40000"/>
                      </a:schemeClr>
                    </a:solidFill>
                  </a:tcPr>
                </a:tc>
              </a:tr>
              <a:tr h="370840">
                <a:tc>
                  <a:txBody>
                    <a:bodyPr/>
                    <a:lstStyle/>
                    <a:p>
                      <a:pPr algn="ctr"/>
                      <a:r>
                        <a:rPr lang="en-US" dirty="0" smtClean="0"/>
                        <a:t>3</a:t>
                      </a:r>
                      <a:endParaRPr lang="en-US" dirty="0"/>
                    </a:p>
                  </a:txBody>
                  <a:tcPr/>
                </a:tc>
                <a:tc>
                  <a:txBody>
                    <a:bodyPr/>
                    <a:lstStyle/>
                    <a:p>
                      <a:pPr algn="ctr"/>
                      <a:r>
                        <a:rPr lang="en-US" dirty="0" smtClean="0"/>
                        <a:t>17</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4</a:t>
                      </a:r>
                      <a:endParaRPr lang="en-US" dirty="0"/>
                    </a:p>
                  </a:txBody>
                  <a:tcPr/>
                </a:tc>
                <a:tc>
                  <a:txBody>
                    <a:bodyPr/>
                    <a:lstStyle/>
                    <a:p>
                      <a:pPr algn="ctr"/>
                      <a:r>
                        <a:rPr lang="en-US" dirty="0" smtClean="0"/>
                        <a:t>16</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5</a:t>
                      </a:r>
                      <a:endParaRPr lang="en-US" dirty="0"/>
                    </a:p>
                  </a:txBody>
                  <a:tcPr/>
                </a:tc>
                <a:tc>
                  <a:txBody>
                    <a:bodyPr/>
                    <a:lstStyle/>
                    <a:p>
                      <a:pPr algn="ctr"/>
                      <a:r>
                        <a:rPr lang="en-US" dirty="0" smtClean="0"/>
                        <a:t>21</a:t>
                      </a:r>
                      <a:endParaRPr lang="en-US" dirty="0"/>
                    </a:p>
                  </a:txBody>
                  <a:tcPr/>
                </a:tc>
                <a:tc>
                  <a:txBody>
                    <a:bodyPr/>
                    <a:lstStyle/>
                    <a:p>
                      <a:pPr algn="ctr"/>
                      <a:r>
                        <a:rPr lang="en-US" dirty="0" smtClean="0"/>
                        <a:t>19</a:t>
                      </a:r>
                      <a:endParaRPr lang="en-US" dirty="0"/>
                    </a:p>
                  </a:txBody>
                  <a:tcPr/>
                </a:tc>
                <a:tc>
                  <a:txBody>
                    <a:bodyPr/>
                    <a:lstStyle/>
                    <a:p>
                      <a:pPr algn="ctr"/>
                      <a:r>
                        <a:rPr lang="en-US" dirty="0" smtClean="0"/>
                        <a:t>R</a:t>
                      </a:r>
                      <a:endParaRPr lang="en-US" dirty="0"/>
                    </a:p>
                  </a:txBody>
                  <a:tcPr>
                    <a:solidFill>
                      <a:schemeClr val="accent2">
                        <a:lumMod val="60000"/>
                        <a:lumOff val="40000"/>
                      </a:schemeClr>
                    </a:solidFill>
                  </a:tcPr>
                </a:tc>
              </a:tr>
              <a:tr h="370840">
                <a:tc>
                  <a:txBody>
                    <a:bodyPr/>
                    <a:lstStyle/>
                    <a:p>
                      <a:pPr algn="ctr"/>
                      <a:r>
                        <a:rPr lang="en-US" dirty="0" smtClean="0"/>
                        <a:t>6</a:t>
                      </a:r>
                      <a:endParaRPr lang="en-US" dirty="0"/>
                    </a:p>
                  </a:txBody>
                  <a:tcPr/>
                </a:tc>
                <a:tc>
                  <a:txBody>
                    <a:bodyPr/>
                    <a:lstStyle/>
                    <a:p>
                      <a:pPr algn="ctr"/>
                      <a:r>
                        <a:rPr lang="en-US" dirty="0" smtClean="0"/>
                        <a:t>20</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7</a:t>
                      </a:r>
                      <a:endParaRPr lang="en-US" dirty="0"/>
                    </a:p>
                  </a:txBody>
                  <a:tcPr/>
                </a:tc>
                <a:tc>
                  <a:txBody>
                    <a:bodyPr/>
                    <a:lstStyle/>
                    <a:p>
                      <a:pPr algn="ctr"/>
                      <a:r>
                        <a:rPr lang="en-US" dirty="0" smtClean="0"/>
                        <a:t>21</a:t>
                      </a:r>
                      <a:endParaRPr lang="en-US" dirty="0"/>
                    </a:p>
                  </a:txBody>
                  <a:tcPr/>
                </a:tc>
                <a:tc>
                  <a:txBody>
                    <a:bodyPr/>
                    <a:lstStyle/>
                    <a:p>
                      <a:pPr algn="ctr"/>
                      <a:r>
                        <a:rPr lang="en-US" dirty="0" smtClean="0"/>
                        <a:t>18</a:t>
                      </a:r>
                      <a:endParaRPr lang="en-US" dirty="0"/>
                    </a:p>
                  </a:txBody>
                  <a:tcPr/>
                </a:tc>
                <a:tc>
                  <a:txBody>
                    <a:bodyPr/>
                    <a:lstStyle/>
                    <a:p>
                      <a:pPr algn="ctr"/>
                      <a:r>
                        <a:rPr lang="en-US" dirty="0" smtClean="0"/>
                        <a:t>R</a:t>
                      </a:r>
                      <a:endParaRPr lang="en-US" dirty="0"/>
                    </a:p>
                  </a:txBody>
                  <a:tcPr>
                    <a:solidFill>
                      <a:schemeClr val="accent2">
                        <a:lumMod val="60000"/>
                        <a:lumOff val="40000"/>
                      </a:schemeClr>
                    </a:solidFill>
                  </a:tcPr>
                </a:tc>
              </a:tr>
              <a:tr h="370840">
                <a:tc>
                  <a:txBody>
                    <a:bodyPr/>
                    <a:lstStyle/>
                    <a:p>
                      <a:pPr algn="ctr"/>
                      <a:r>
                        <a:rPr lang="en-US" dirty="0" smtClean="0"/>
                        <a:t>8</a:t>
                      </a:r>
                      <a:endParaRPr lang="en-US" dirty="0"/>
                    </a:p>
                  </a:txBody>
                  <a:tcPr/>
                </a:tc>
                <a:tc>
                  <a:txBody>
                    <a:bodyPr/>
                    <a:lstStyle/>
                    <a:p>
                      <a:pPr algn="ctr"/>
                      <a:r>
                        <a:rPr lang="en-US" dirty="0" smtClean="0"/>
                        <a:t>21</a:t>
                      </a:r>
                      <a:endParaRPr lang="en-US" dirty="0"/>
                    </a:p>
                  </a:txBody>
                  <a:tcPr/>
                </a:tc>
                <a:tc>
                  <a:txBody>
                    <a:bodyPr/>
                    <a:lstStyle/>
                    <a:p>
                      <a:pPr algn="ctr"/>
                      <a:r>
                        <a:rPr lang="en-US" dirty="0" smtClean="0"/>
                        <a:t>16</a:t>
                      </a:r>
                      <a:endParaRPr lang="en-US" dirty="0"/>
                    </a:p>
                  </a:txBody>
                  <a:tcPr/>
                </a:tc>
                <a:tc>
                  <a:txBody>
                    <a:bodyPr/>
                    <a:lstStyle/>
                    <a:p>
                      <a:pPr algn="ctr"/>
                      <a:r>
                        <a:rPr lang="en-US" dirty="0" smtClean="0"/>
                        <a:t>R</a:t>
                      </a:r>
                      <a:endParaRPr lang="en-US" dirty="0"/>
                    </a:p>
                  </a:txBody>
                  <a:tcPr>
                    <a:solidFill>
                      <a:schemeClr val="accent2">
                        <a:lumMod val="60000"/>
                        <a:lumOff val="40000"/>
                      </a:schemeClr>
                    </a:solidFill>
                  </a:tcPr>
                </a:tc>
              </a:tr>
              <a:tr h="370840">
                <a:tc>
                  <a:txBody>
                    <a:bodyPr/>
                    <a:lstStyle/>
                    <a:p>
                      <a:pPr algn="ctr"/>
                      <a:r>
                        <a:rPr lang="en-US" dirty="0" smtClean="0"/>
                        <a:t>9</a:t>
                      </a:r>
                      <a:endParaRPr lang="en-US" dirty="0"/>
                    </a:p>
                  </a:txBody>
                  <a:tcPr/>
                </a:tc>
                <a:tc>
                  <a:txBody>
                    <a:bodyPr/>
                    <a:lstStyle/>
                    <a:p>
                      <a:pPr algn="ctr"/>
                      <a:r>
                        <a:rPr lang="en-US" dirty="0" smtClean="0"/>
                        <a:t>20</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10</a:t>
                      </a:r>
                      <a:endParaRPr lang="en-US" dirty="0"/>
                    </a:p>
                  </a:txBody>
                  <a:tcPr/>
                </a:tc>
                <a:tc>
                  <a:txBody>
                    <a:bodyPr/>
                    <a:lstStyle/>
                    <a:p>
                      <a:pPr algn="ctr"/>
                      <a:r>
                        <a:rPr lang="en-US" dirty="0" smtClean="0"/>
                        <a:t>15</a:t>
                      </a:r>
                      <a:endParaRPr lang="en-US" dirty="0"/>
                    </a:p>
                  </a:txBody>
                  <a:tcPr/>
                </a:tc>
                <a:tc>
                  <a:txBody>
                    <a:bodyPr/>
                    <a:lstStyle/>
                    <a:p>
                      <a:pPr algn="ctr"/>
                      <a:r>
                        <a:rPr lang="en-US" dirty="0" smtClean="0"/>
                        <a:t>21</a:t>
                      </a:r>
                      <a:endParaRPr lang="en-US" dirty="0"/>
                    </a:p>
                  </a:txBody>
                  <a:tcPr/>
                </a:tc>
                <a:tc>
                  <a:txBody>
                    <a:bodyPr/>
                    <a:lstStyle/>
                    <a:p>
                      <a:pPr algn="ctr"/>
                      <a:r>
                        <a:rPr lang="en-US" dirty="0" smtClean="0"/>
                        <a:t>B</a:t>
                      </a:r>
                      <a:endParaRPr lang="en-US" dirty="0"/>
                    </a:p>
                  </a:txBody>
                  <a:tcPr>
                    <a:solidFill>
                      <a:schemeClr val="accent1">
                        <a:lumMod val="40000"/>
                        <a:lumOff val="60000"/>
                      </a:schemeClr>
                    </a:solidFill>
                  </a:tcPr>
                </a:tc>
              </a:tr>
              <a:tr h="370840">
                <a:tc>
                  <a:txBody>
                    <a:bodyPr/>
                    <a:lstStyle/>
                    <a:p>
                      <a:pPr algn="ctr"/>
                      <a:r>
                        <a:rPr lang="en-US" dirty="0" smtClean="0"/>
                        <a:t>Total</a:t>
                      </a:r>
                      <a:endParaRPr lang="en-US" dirty="0"/>
                    </a:p>
                  </a:txBody>
                  <a:tcPr/>
                </a:tc>
                <a:tc>
                  <a:txBody>
                    <a:bodyPr/>
                    <a:lstStyle/>
                    <a:p>
                      <a:pPr algn="ctr"/>
                      <a:r>
                        <a:rPr lang="en-US" dirty="0" smtClean="0"/>
                        <a:t>193</a:t>
                      </a:r>
                      <a:endParaRPr lang="en-US" dirty="0"/>
                    </a:p>
                  </a:txBody>
                  <a:tcPr/>
                </a:tc>
                <a:tc>
                  <a:txBody>
                    <a:bodyPr/>
                    <a:lstStyle/>
                    <a:p>
                      <a:pPr algn="ctr"/>
                      <a:r>
                        <a:rPr lang="en-US" dirty="0" smtClean="0"/>
                        <a:t>198</a:t>
                      </a:r>
                      <a:endParaRPr lang="en-US" dirty="0"/>
                    </a:p>
                  </a:txBody>
                  <a:tcPr/>
                </a:tc>
                <a:tc>
                  <a:txBody>
                    <a:bodyPr/>
                    <a:lstStyle/>
                    <a:p>
                      <a:pPr algn="ctr"/>
                      <a:endParaRPr lang="en-US" dirty="0"/>
                    </a:p>
                  </a:txBody>
                  <a:tcPr/>
                </a:tc>
              </a:tr>
            </a:tbl>
          </a:graphicData>
        </a:graphic>
      </p:graphicFrame>
      <p:sp>
        <p:nvSpPr>
          <p:cNvPr id="5" name="TextBox 4"/>
          <p:cNvSpPr txBox="1"/>
          <p:nvPr/>
        </p:nvSpPr>
        <p:spPr>
          <a:xfrm>
            <a:off x="6019800" y="2819400"/>
            <a:ext cx="3124200" cy="1569660"/>
          </a:xfrm>
          <a:prstGeom prst="rect">
            <a:avLst/>
          </a:prstGeom>
          <a:noFill/>
        </p:spPr>
        <p:txBody>
          <a:bodyPr wrap="square" rtlCol="0">
            <a:spAutoFit/>
          </a:bodyPr>
          <a:lstStyle/>
          <a:p>
            <a:r>
              <a:rPr lang="en-US" sz="2400" dirty="0" smtClean="0"/>
              <a:t>Red Team Wins: 5</a:t>
            </a:r>
          </a:p>
          <a:p>
            <a:r>
              <a:rPr lang="en-US" sz="2400" dirty="0" smtClean="0"/>
              <a:t>Blue Team Wins: 5</a:t>
            </a:r>
          </a:p>
          <a:p>
            <a:endParaRPr lang="en-US" sz="2400" dirty="0"/>
          </a:p>
          <a:p>
            <a:r>
              <a:rPr lang="en-US" sz="2400" dirty="0" smtClean="0"/>
              <a:t>Difference: 2.53%</a:t>
            </a:r>
            <a:endParaRPr lang="en-US" sz="2400" dirty="0"/>
          </a:p>
        </p:txBody>
      </p:sp>
      <p:sp>
        <p:nvSpPr>
          <p:cNvPr id="3" name="Slide Number Placeholder 2"/>
          <p:cNvSpPr>
            <a:spLocks noGrp="1"/>
          </p:cNvSpPr>
          <p:nvPr>
            <p:ph type="sldNum" sz="quarter" idx="12"/>
          </p:nvPr>
        </p:nvSpPr>
        <p:spPr/>
        <p:txBody>
          <a:bodyPr/>
          <a:lstStyle/>
          <a:p>
            <a:fld id="{5E4E2DE3-9107-40BE-81F0-399ADBE5A6F0}" type="slidenum">
              <a:rPr lang="en-US" smtClean="0"/>
              <a:t>26</a:t>
            </a:fld>
            <a:endParaRPr lang="en-US"/>
          </a:p>
        </p:txBody>
      </p:sp>
    </p:spTree>
    <p:extLst>
      <p:ext uri="{BB962C8B-B14F-4D97-AF65-F5344CB8AC3E}">
        <p14:creationId xmlns:p14="http://schemas.microsoft.com/office/powerpoint/2010/main" val="1695151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4E2DE3-9107-40BE-81F0-399ADBE5A6F0}" type="slidenum">
              <a:rPr lang="en-US" smtClean="0"/>
              <a:t>27</a:t>
            </a:fld>
            <a:endParaRPr lang="en-US"/>
          </a:p>
        </p:txBody>
      </p:sp>
      <p:pic>
        <p:nvPicPr>
          <p:cNvPr id="5" name="Singles PO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2000" y="857250"/>
            <a:ext cx="8153400" cy="4586288"/>
          </a:xfrm>
          <a:prstGeom prst="rect">
            <a:avLst/>
          </a:prstGeom>
        </p:spPr>
      </p:pic>
    </p:spTree>
    <p:extLst>
      <p:ext uri="{BB962C8B-B14F-4D97-AF65-F5344CB8AC3E}">
        <p14:creationId xmlns:p14="http://schemas.microsoft.com/office/powerpoint/2010/main" val="22393430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4E2DE3-9107-40BE-81F0-399ADBE5A6F0}" type="slidenum">
              <a:rPr lang="en-US" smtClean="0"/>
              <a:t>28</a:t>
            </a:fld>
            <a:endParaRPr lang="en-US"/>
          </a:p>
        </p:txBody>
      </p:sp>
      <p:pic>
        <p:nvPicPr>
          <p:cNvPr id="5" name="Doubles PO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3467" y="914400"/>
            <a:ext cx="8500533" cy="4781550"/>
          </a:xfrm>
          <a:prstGeom prst="rect">
            <a:avLst/>
          </a:prstGeom>
        </p:spPr>
      </p:pic>
    </p:spTree>
    <p:extLst>
      <p:ext uri="{BB962C8B-B14F-4D97-AF65-F5344CB8AC3E}">
        <p14:creationId xmlns:p14="http://schemas.microsoft.com/office/powerpoint/2010/main" val="41562162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574964" y="1116842"/>
            <a:ext cx="8534400" cy="5715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smtClean="0"/>
          </a:p>
        </p:txBody>
      </p:sp>
      <p:sp>
        <p:nvSpPr>
          <p:cNvPr id="4" name="TextBox 3"/>
          <p:cNvSpPr txBox="1"/>
          <p:nvPr/>
        </p:nvSpPr>
        <p:spPr>
          <a:xfrm>
            <a:off x="5985164" y="6601010"/>
            <a:ext cx="3124200" cy="230832"/>
          </a:xfrm>
          <a:prstGeom prst="rect">
            <a:avLst/>
          </a:prstGeom>
          <a:noFill/>
        </p:spPr>
        <p:txBody>
          <a:bodyPr wrap="square" rtlCol="0">
            <a:spAutoFit/>
          </a:bodyPr>
          <a:lstStyle/>
          <a:p>
            <a:r>
              <a:rPr lang="en-US" sz="900" dirty="0" smtClean="0">
                <a:solidFill>
                  <a:schemeClr val="accent1">
                    <a:lumMod val="40000"/>
                    <a:lumOff val="60000"/>
                  </a:schemeClr>
                </a:solidFill>
              </a:rPr>
              <a:t>http://wiki.hl7.org/images/8/83/Arb_work_in_progress.jpg</a:t>
            </a:r>
            <a:endParaRPr lang="en-US" sz="900" dirty="0">
              <a:solidFill>
                <a:schemeClr val="accent1">
                  <a:lumMod val="40000"/>
                  <a:lumOff val="60000"/>
                </a:schemeClr>
              </a:solidFill>
            </a:endParaRPr>
          </a:p>
        </p:txBody>
      </p:sp>
      <p:sp>
        <p:nvSpPr>
          <p:cNvPr id="6" name="Title 5"/>
          <p:cNvSpPr>
            <a:spLocks noGrp="1"/>
          </p:cNvSpPr>
          <p:nvPr>
            <p:ph type="title"/>
          </p:nvPr>
        </p:nvSpPr>
        <p:spPr>
          <a:xfrm>
            <a:off x="457200" y="76200"/>
            <a:ext cx="8229600" cy="1143000"/>
          </a:xfrm>
        </p:spPr>
        <p:txBody>
          <a:bodyPr/>
          <a:lstStyle/>
          <a:p>
            <a:r>
              <a:rPr lang="en-US" dirty="0" smtClean="0"/>
              <a:t>Conclusion</a:t>
            </a:r>
            <a:endParaRPr lang="en-US" dirty="0"/>
          </a:p>
        </p:txBody>
      </p:sp>
      <p:sp>
        <p:nvSpPr>
          <p:cNvPr id="7" name="Content Placeholder 6"/>
          <p:cNvSpPr>
            <a:spLocks noGrp="1"/>
          </p:cNvSpPr>
          <p:nvPr>
            <p:ph idx="1"/>
          </p:nvPr>
        </p:nvSpPr>
        <p:spPr>
          <a:xfrm>
            <a:off x="762000" y="1295400"/>
            <a:ext cx="6934200" cy="4249738"/>
          </a:xfrm>
        </p:spPr>
        <p:txBody>
          <a:bodyPr/>
          <a:lstStyle/>
          <a:p>
            <a:r>
              <a:rPr lang="en-US" dirty="0" smtClean="0"/>
              <a:t>Fuzzy logic is an effective means of imitating human decision making skills in both single and doubles games.</a:t>
            </a:r>
          </a:p>
          <a:p>
            <a:r>
              <a:rPr lang="en-US" dirty="0" smtClean="0"/>
              <a:t>Both versions are very difficult to beat</a:t>
            </a:r>
          </a:p>
          <a:p>
            <a:r>
              <a:rPr lang="en-US" dirty="0" smtClean="0"/>
              <a:t>Collaborators are working on beta testing which could further improve performance. </a:t>
            </a:r>
          </a:p>
        </p:txBody>
      </p:sp>
      <p:sp>
        <p:nvSpPr>
          <p:cNvPr id="2" name="Slide Number Placeholder 1"/>
          <p:cNvSpPr>
            <a:spLocks noGrp="1"/>
          </p:cNvSpPr>
          <p:nvPr>
            <p:ph type="sldNum" sz="quarter" idx="12"/>
          </p:nvPr>
        </p:nvSpPr>
        <p:spPr/>
        <p:txBody>
          <a:bodyPr/>
          <a:lstStyle/>
          <a:p>
            <a:fld id="{5E4E2DE3-9107-40BE-81F0-399ADBE5A6F0}" type="slidenum">
              <a:rPr lang="en-US" smtClean="0"/>
              <a:t>29</a:t>
            </a:fld>
            <a:endParaRPr lang="en-US"/>
          </a:p>
        </p:txBody>
      </p:sp>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622964" y="4589504"/>
            <a:ext cx="4530436" cy="2268496"/>
          </a:xfrm>
          <a:prstGeom prst="rect">
            <a:avLst/>
          </a:prstGeom>
        </p:spPr>
      </p:pic>
    </p:spTree>
    <p:extLst>
      <p:ext uri="{BB962C8B-B14F-4D97-AF65-F5344CB8AC3E}">
        <p14:creationId xmlns:p14="http://schemas.microsoft.com/office/powerpoint/2010/main" val="2755803552"/>
      </p:ext>
    </p:extLst>
  </p:cSld>
  <p:clrMapOvr>
    <a:masterClrMapping/>
  </p:clrMapOvr>
  <mc:AlternateContent xmlns:mc="http://schemas.openxmlformats.org/markup-compatibility/2006" xmlns:p14="http://schemas.microsoft.com/office/powerpoint/2010/main">
    <mc:Choice Requires="p14">
      <p:transition spd="slow" p14:dur="2000" advTm="7671"/>
    </mc:Choice>
    <mc:Fallback xmlns="">
      <p:transition spd="slow" advTm="767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52400"/>
            <a:ext cx="9144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Vision</a:t>
            </a:r>
            <a:endParaRPr lang="en-US" dirty="0"/>
          </a:p>
        </p:txBody>
      </p:sp>
      <p:sp>
        <p:nvSpPr>
          <p:cNvPr id="7" name="Rectangle 6"/>
          <p:cNvSpPr/>
          <p:nvPr/>
        </p:nvSpPr>
        <p:spPr>
          <a:xfrm>
            <a:off x="1066800" y="1143000"/>
            <a:ext cx="7848600" cy="1815882"/>
          </a:xfrm>
          <a:prstGeom prst="rect">
            <a:avLst/>
          </a:prstGeom>
        </p:spPr>
        <p:txBody>
          <a:bodyPr wrap="square">
            <a:spAutoFit/>
          </a:bodyPr>
          <a:lstStyle/>
          <a:p>
            <a:r>
              <a:rPr lang="en-US" sz="2800" dirty="0"/>
              <a:t>“By 2025 we expect new spacecraft designed for long journeys to allow us to begin the first ever crew missions beyond the Moon into deep space,” </a:t>
            </a:r>
            <a:r>
              <a:rPr lang="en-US" sz="2800" dirty="0" smtClean="0"/>
              <a:t>President Obama, April 15, 2010</a:t>
            </a:r>
            <a:endParaRPr lang="en-US" sz="2800" dirty="0"/>
          </a:p>
        </p:txBody>
      </p:sp>
      <p:pic>
        <p:nvPicPr>
          <p:cNvPr id="9" name="Picture 8" descr="http://www.mnn.com/sites/default/files/user-12957/Asteroids_entry_0323.jpg"/>
          <p:cNvPicPr>
            <a:picLocks noChangeAspect="1" noChangeArrowheads="1"/>
          </p:cNvPicPr>
          <p:nvPr/>
        </p:nvPicPr>
        <p:blipFill>
          <a:blip r:embed="rId3" cstate="print"/>
          <a:srcRect/>
          <a:stretch>
            <a:fillRect/>
          </a:stretch>
        </p:blipFill>
        <p:spPr bwMode="auto">
          <a:xfrm>
            <a:off x="2476500" y="3054656"/>
            <a:ext cx="4191000" cy="3558396"/>
          </a:xfrm>
          <a:prstGeom prst="rect">
            <a:avLst/>
          </a:prstGeom>
          <a:noFill/>
        </p:spPr>
      </p:pic>
      <p:pic>
        <p:nvPicPr>
          <p:cNvPr id="10" name="Picture 9" descr="http://newswatch-media.nationalgeographic.com/files/2010/07/robonaut-2-picture.jpg"/>
          <p:cNvPicPr>
            <a:picLocks noChangeAspect="1" noChangeArrowheads="1"/>
          </p:cNvPicPr>
          <p:nvPr/>
        </p:nvPicPr>
        <p:blipFill>
          <a:blip r:embed="rId4" cstate="print"/>
          <a:srcRect/>
          <a:stretch>
            <a:fillRect/>
          </a:stretch>
        </p:blipFill>
        <p:spPr bwMode="auto">
          <a:xfrm>
            <a:off x="2476500" y="5340656"/>
            <a:ext cx="609600" cy="457200"/>
          </a:xfrm>
          <a:prstGeom prst="rect">
            <a:avLst/>
          </a:prstGeom>
          <a:noFill/>
        </p:spPr>
      </p:pic>
      <p:pic>
        <p:nvPicPr>
          <p:cNvPr id="11" name="Picture 10" descr="http://www.mibz.com/wp-content/uploads/2010/04/GM-And-NASA-Robonaut-2-03.jpg"/>
          <p:cNvPicPr>
            <a:picLocks noChangeAspect="1" noChangeArrowheads="1"/>
          </p:cNvPicPr>
          <p:nvPr/>
        </p:nvPicPr>
        <p:blipFill>
          <a:blip r:embed="rId5" cstate="print"/>
          <a:srcRect/>
          <a:stretch>
            <a:fillRect/>
          </a:stretch>
        </p:blipFill>
        <p:spPr bwMode="auto">
          <a:xfrm>
            <a:off x="5143500" y="3511856"/>
            <a:ext cx="358933" cy="228600"/>
          </a:xfrm>
          <a:prstGeom prst="rect">
            <a:avLst/>
          </a:prstGeom>
          <a:noFill/>
        </p:spPr>
      </p:pic>
      <p:pic>
        <p:nvPicPr>
          <p:cNvPr id="12" name="Picture 11" descr="http://newswatch-media.nationalgeographic.com/files/2010/07/robonaut-2-picture.jpg"/>
          <p:cNvPicPr>
            <a:picLocks noChangeAspect="1" noChangeArrowheads="1"/>
          </p:cNvPicPr>
          <p:nvPr/>
        </p:nvPicPr>
        <p:blipFill>
          <a:blip r:embed="rId6" cstate="print"/>
          <a:srcRect/>
          <a:stretch>
            <a:fillRect/>
          </a:stretch>
        </p:blipFill>
        <p:spPr bwMode="auto">
          <a:xfrm flipH="1">
            <a:off x="6134100" y="4502456"/>
            <a:ext cx="533400" cy="406400"/>
          </a:xfrm>
          <a:prstGeom prst="rect">
            <a:avLst/>
          </a:prstGeom>
          <a:noFill/>
        </p:spPr>
      </p:pic>
      <p:sp>
        <p:nvSpPr>
          <p:cNvPr id="3" name="Slide Number Placeholder 2"/>
          <p:cNvSpPr>
            <a:spLocks noGrp="1"/>
          </p:cNvSpPr>
          <p:nvPr>
            <p:ph type="sldNum" sz="quarter" idx="12"/>
          </p:nvPr>
        </p:nvSpPr>
        <p:spPr/>
        <p:txBody>
          <a:bodyPr/>
          <a:lstStyle/>
          <a:p>
            <a:fld id="{5E4E2DE3-9107-40BE-81F0-399ADBE5A6F0}" type="slidenum">
              <a:rPr lang="en-US" smtClean="0"/>
              <a:t>3</a:t>
            </a:fld>
            <a:endParaRPr lang="en-US"/>
          </a:p>
        </p:txBody>
      </p:sp>
    </p:spTree>
    <p:extLst>
      <p:ext uri="{BB962C8B-B14F-4D97-AF65-F5344CB8AC3E}">
        <p14:creationId xmlns:p14="http://schemas.microsoft.com/office/powerpoint/2010/main" val="2179128421"/>
      </p:ext>
    </p:extLst>
  </p:cSld>
  <p:clrMapOvr>
    <a:masterClrMapping/>
  </p:clrMapOvr>
  <mc:AlternateContent xmlns:mc="http://schemas.openxmlformats.org/markup-compatibility/2006" xmlns:p14="http://schemas.microsoft.com/office/powerpoint/2010/main">
    <mc:Choice Requires="p14">
      <p:transition spd="slow" p14:dur="2000" advTm="38525"/>
    </mc:Choice>
    <mc:Fallback xmlns="">
      <p:transition spd="slow" advTm="3852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rot="3597951">
            <a:off x="665651" y="2225576"/>
            <a:ext cx="6161236" cy="3103612"/>
          </a:xfrm>
          <a:prstGeom prst="ellipse">
            <a:avLst/>
          </a:prstGeom>
          <a:solidFill>
            <a:schemeClr val="bg1">
              <a:lumMod val="95000"/>
            </a:schemeClr>
          </a:solidFill>
          <a:ln>
            <a:solidFill>
              <a:schemeClr val="accent6">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515391" y="47625"/>
            <a:ext cx="8229600" cy="1143000"/>
          </a:xfrm>
        </p:spPr>
        <p:txBody>
          <a:bodyPr/>
          <a:lstStyle/>
          <a:p>
            <a:r>
              <a:rPr lang="en-US" dirty="0" smtClean="0"/>
              <a:t>Recommendations</a:t>
            </a:r>
            <a:endParaRPr lang="en-US" dirty="0"/>
          </a:p>
        </p:txBody>
      </p:sp>
      <p:grpSp>
        <p:nvGrpSpPr>
          <p:cNvPr id="5" name="Group 4"/>
          <p:cNvGrpSpPr/>
          <p:nvPr/>
        </p:nvGrpSpPr>
        <p:grpSpPr>
          <a:xfrm>
            <a:off x="1828800" y="1204114"/>
            <a:ext cx="2069658" cy="2194782"/>
            <a:chOff x="914400" y="381000"/>
            <a:chExt cx="2209800" cy="2286000"/>
          </a:xfrm>
          <a:solidFill>
            <a:schemeClr val="accent1">
              <a:lumMod val="60000"/>
              <a:lumOff val="40000"/>
            </a:schemeClr>
          </a:solidFill>
        </p:grpSpPr>
        <p:sp>
          <p:nvSpPr>
            <p:cNvPr id="15" name="Oval 14"/>
            <p:cNvSpPr/>
            <p:nvPr/>
          </p:nvSpPr>
          <p:spPr>
            <a:xfrm>
              <a:off x="914400" y="381000"/>
              <a:ext cx="2209800" cy="2286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117032" y="1027118"/>
              <a:ext cx="1804537" cy="993761"/>
            </a:xfrm>
            <a:prstGeom prst="rect">
              <a:avLst/>
            </a:prstGeom>
            <a:grpFill/>
          </p:spPr>
          <p:txBody>
            <a:bodyPr wrap="square" rtlCol="0">
              <a:spAutoFit/>
            </a:bodyPr>
            <a:lstStyle/>
            <a:p>
              <a:pPr algn="ctr"/>
              <a:r>
                <a:rPr lang="en-US" sz="2800" dirty="0" smtClean="0"/>
                <a:t>Robotic Team A</a:t>
              </a:r>
              <a:endParaRPr lang="en-US" sz="2800" dirty="0"/>
            </a:p>
          </p:txBody>
        </p:sp>
      </p:grpSp>
      <p:grpSp>
        <p:nvGrpSpPr>
          <p:cNvPr id="6" name="Group 5"/>
          <p:cNvGrpSpPr/>
          <p:nvPr/>
        </p:nvGrpSpPr>
        <p:grpSpPr>
          <a:xfrm>
            <a:off x="5459622" y="1204114"/>
            <a:ext cx="2069658" cy="2194782"/>
            <a:chOff x="5638800" y="533400"/>
            <a:chExt cx="2209800" cy="2286000"/>
          </a:xfrm>
        </p:grpSpPr>
        <p:sp>
          <p:nvSpPr>
            <p:cNvPr id="13" name="Oval 12"/>
            <p:cNvSpPr/>
            <p:nvPr/>
          </p:nvSpPr>
          <p:spPr>
            <a:xfrm>
              <a:off x="5638800" y="533400"/>
              <a:ext cx="2209800" cy="2286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extBox 13"/>
            <p:cNvSpPr txBox="1"/>
            <p:nvPr/>
          </p:nvSpPr>
          <p:spPr>
            <a:xfrm>
              <a:off x="5905500" y="826894"/>
              <a:ext cx="1676400" cy="1699011"/>
            </a:xfrm>
            <a:prstGeom prst="rect">
              <a:avLst/>
            </a:prstGeom>
            <a:noFill/>
          </p:spPr>
          <p:txBody>
            <a:bodyPr wrap="square" rtlCol="0">
              <a:spAutoFit/>
            </a:bodyPr>
            <a:lstStyle/>
            <a:p>
              <a:pPr algn="ctr"/>
              <a:r>
                <a:rPr lang="en-US" sz="2000" b="1" dirty="0" smtClean="0"/>
                <a:t>GOOD PLAYER</a:t>
              </a:r>
            </a:p>
            <a:p>
              <a:pPr algn="ctr"/>
              <a:r>
                <a:rPr lang="en-US" sz="2000" dirty="0" smtClean="0"/>
                <a:t>Human or Robotic Team B </a:t>
              </a:r>
              <a:endParaRPr lang="en-US" sz="2000" dirty="0"/>
            </a:p>
          </p:txBody>
        </p:sp>
      </p:grpSp>
      <p:grpSp>
        <p:nvGrpSpPr>
          <p:cNvPr id="7" name="Group 6"/>
          <p:cNvGrpSpPr/>
          <p:nvPr/>
        </p:nvGrpSpPr>
        <p:grpSpPr>
          <a:xfrm>
            <a:off x="3595363" y="4149037"/>
            <a:ext cx="2069658" cy="2194782"/>
            <a:chOff x="3276600" y="3657600"/>
            <a:chExt cx="2209800" cy="2286000"/>
          </a:xfrm>
        </p:grpSpPr>
        <p:sp>
          <p:nvSpPr>
            <p:cNvPr id="11" name="Oval 10"/>
            <p:cNvSpPr/>
            <p:nvPr/>
          </p:nvSpPr>
          <p:spPr>
            <a:xfrm>
              <a:off x="3276600" y="3657600"/>
              <a:ext cx="2209800" cy="2286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p:cNvSpPr txBox="1"/>
            <p:nvPr/>
          </p:nvSpPr>
          <p:spPr>
            <a:xfrm>
              <a:off x="3543300" y="4303719"/>
              <a:ext cx="1676400" cy="993761"/>
            </a:xfrm>
            <a:prstGeom prst="rect">
              <a:avLst/>
            </a:prstGeom>
            <a:noFill/>
          </p:spPr>
          <p:txBody>
            <a:bodyPr wrap="square" rtlCol="0">
              <a:spAutoFit/>
            </a:bodyPr>
            <a:lstStyle/>
            <a:p>
              <a:pPr algn="ctr"/>
              <a:r>
                <a:rPr lang="en-US" sz="2800" dirty="0" smtClean="0"/>
                <a:t>Robotic Coach</a:t>
              </a:r>
              <a:endParaRPr lang="en-US" sz="2800" dirty="0"/>
            </a:p>
          </p:txBody>
        </p:sp>
      </p:grpSp>
      <p:cxnSp>
        <p:nvCxnSpPr>
          <p:cNvPr id="18" name="Straight Arrow Connector 17"/>
          <p:cNvCxnSpPr>
            <a:endCxn id="11" idx="1"/>
          </p:cNvCxnSpPr>
          <p:nvPr/>
        </p:nvCxnSpPr>
        <p:spPr>
          <a:xfrm>
            <a:off x="3276600" y="3261514"/>
            <a:ext cx="621857" cy="120894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5" idx="6"/>
            <a:endCxn id="13" idx="2"/>
          </p:cNvCxnSpPr>
          <p:nvPr/>
        </p:nvCxnSpPr>
        <p:spPr>
          <a:xfrm>
            <a:off x="3898458" y="2301505"/>
            <a:ext cx="1561164"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3" name="Slide Number Placeholder 2"/>
          <p:cNvSpPr>
            <a:spLocks noGrp="1"/>
          </p:cNvSpPr>
          <p:nvPr>
            <p:ph type="sldNum" sz="quarter" idx="12"/>
          </p:nvPr>
        </p:nvSpPr>
        <p:spPr/>
        <p:txBody>
          <a:bodyPr/>
          <a:lstStyle/>
          <a:p>
            <a:fld id="{5E4E2DE3-9107-40BE-81F0-399ADBE5A6F0}" type="slidenum">
              <a:rPr lang="en-US" smtClean="0"/>
              <a:t>30</a:t>
            </a:fld>
            <a:endParaRPr lang="en-US"/>
          </a:p>
        </p:txBody>
      </p:sp>
    </p:spTree>
    <p:extLst>
      <p:ext uri="{BB962C8B-B14F-4D97-AF65-F5344CB8AC3E}">
        <p14:creationId xmlns:p14="http://schemas.microsoft.com/office/powerpoint/2010/main" val="3939750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2 Fuzzy System</a:t>
            </a:r>
            <a:endParaRPr lang="en-US" dirty="0"/>
          </a:p>
        </p:txBody>
      </p:sp>
      <p:sp>
        <p:nvSpPr>
          <p:cNvPr id="3" name="Content Placeholder 2"/>
          <p:cNvSpPr>
            <a:spLocks noGrp="1"/>
          </p:cNvSpPr>
          <p:nvPr>
            <p:ph idx="1"/>
          </p:nvPr>
        </p:nvSpPr>
        <p:spPr/>
        <p:txBody>
          <a:bodyPr/>
          <a:lstStyle/>
          <a:p>
            <a:r>
              <a:rPr lang="en-US" dirty="0" smtClean="0"/>
              <a:t>Brings uncertainty into the membership functions of a fuzzy set</a:t>
            </a:r>
          </a:p>
          <a:p>
            <a:r>
              <a:rPr lang="en-US" dirty="0" smtClean="0"/>
              <a:t>Linguistic uncertainties can be modeled that were not visible in Type 1 fuzzy sets</a:t>
            </a:r>
          </a:p>
          <a:p>
            <a:r>
              <a:rPr lang="en-US" dirty="0" smtClean="0"/>
              <a:t>Allows for more noisy measurements to be quantified</a:t>
            </a:r>
          </a:p>
          <a:p>
            <a:endParaRPr lang="en-US" dirty="0"/>
          </a:p>
        </p:txBody>
      </p:sp>
      <p:sp>
        <p:nvSpPr>
          <p:cNvPr id="4" name="Slide Number Placeholder 3"/>
          <p:cNvSpPr>
            <a:spLocks noGrp="1"/>
          </p:cNvSpPr>
          <p:nvPr>
            <p:ph type="sldNum" sz="quarter" idx="12"/>
          </p:nvPr>
        </p:nvSpPr>
        <p:spPr/>
        <p:txBody>
          <a:bodyPr/>
          <a:lstStyle/>
          <a:p>
            <a:fld id="{5E4E2DE3-9107-40BE-81F0-399ADBE5A6F0}" type="slidenum">
              <a:rPr lang="en-US" smtClean="0"/>
              <a:t>31</a:t>
            </a:fld>
            <a:endParaRPr lang="en-US"/>
          </a:p>
        </p:txBody>
      </p:sp>
    </p:spTree>
    <p:extLst>
      <p:ext uri="{BB962C8B-B14F-4D97-AF65-F5344CB8AC3E}">
        <p14:creationId xmlns:p14="http://schemas.microsoft.com/office/powerpoint/2010/main" val="418846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4E2DE3-9107-40BE-81F0-399ADBE5A6F0}" type="slidenum">
              <a:rPr lang="en-US" smtClean="0"/>
              <a:t>32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329" y="228600"/>
            <a:ext cx="7871460" cy="5887241"/>
          </a:xfrm>
          <a:prstGeom prst="rect">
            <a:avLst/>
          </a:prstGeom>
        </p:spPr>
      </p:pic>
      <p:sp>
        <p:nvSpPr>
          <p:cNvPr id="7" name="TextBox 6"/>
          <p:cNvSpPr txBox="1"/>
          <p:nvPr/>
        </p:nvSpPr>
        <p:spPr>
          <a:xfrm>
            <a:off x="1828800" y="457200"/>
            <a:ext cx="5791200" cy="954107"/>
          </a:xfrm>
          <a:prstGeom prst="rect">
            <a:avLst/>
          </a:prstGeom>
          <a:noFill/>
        </p:spPr>
        <p:txBody>
          <a:bodyPr wrap="square" rtlCol="0">
            <a:spAutoFit/>
          </a:bodyPr>
          <a:lstStyle/>
          <a:p>
            <a:pPr algn="ctr"/>
            <a:r>
              <a:rPr lang="en-US" sz="2800" dirty="0" smtClean="0">
                <a:solidFill>
                  <a:srgbClr val="FF0000"/>
                </a:solidFill>
              </a:rPr>
              <a:t>Example of Type 2 Fuzzy membership functions</a:t>
            </a:r>
            <a:endParaRPr lang="en-US" sz="2800" dirty="0">
              <a:solidFill>
                <a:srgbClr val="FF0000"/>
              </a:solidFill>
            </a:endParaRPr>
          </a:p>
        </p:txBody>
      </p:sp>
    </p:spTree>
    <p:extLst>
      <p:ext uri="{BB962C8B-B14F-4D97-AF65-F5344CB8AC3E}">
        <p14:creationId xmlns:p14="http://schemas.microsoft.com/office/powerpoint/2010/main" val="2280295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982" y="300250"/>
            <a:ext cx="9111018" cy="11475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Future Plans</a:t>
            </a:r>
            <a:endParaRPr lang="en-US" dirty="0"/>
          </a:p>
        </p:txBody>
      </p:sp>
      <p:sp>
        <p:nvSpPr>
          <p:cNvPr id="3" name="Content Placeholder 2"/>
          <p:cNvSpPr txBox="1">
            <a:spLocks/>
          </p:cNvSpPr>
          <p:nvPr/>
        </p:nvSpPr>
        <p:spPr>
          <a:xfrm>
            <a:off x="757238" y="1447800"/>
            <a:ext cx="5310187" cy="5486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Continue research in aerospace engineering</a:t>
            </a:r>
          </a:p>
          <a:p>
            <a:r>
              <a:rPr lang="en-US" dirty="0" smtClean="0"/>
              <a:t>Complete my Bachelors and Masters degrees through the ACCEND program at the University of Cincinnati</a:t>
            </a:r>
          </a:p>
          <a:p>
            <a:r>
              <a:rPr lang="en-US" dirty="0" smtClean="0"/>
              <a:t>Pursue a PhD</a:t>
            </a:r>
          </a:p>
          <a:p>
            <a:r>
              <a:rPr lang="en-US" dirty="0" smtClean="0"/>
              <a:t>NASA - JPL</a:t>
            </a:r>
          </a:p>
        </p:txBody>
      </p:sp>
      <p:grpSp>
        <p:nvGrpSpPr>
          <p:cNvPr id="6" name="Group 5"/>
          <p:cNvGrpSpPr/>
          <p:nvPr/>
        </p:nvGrpSpPr>
        <p:grpSpPr>
          <a:xfrm>
            <a:off x="6067425" y="2355711"/>
            <a:ext cx="2857500" cy="3670577"/>
            <a:chOff x="6067425" y="2209800"/>
            <a:chExt cx="2857500" cy="3670577"/>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425" y="2209800"/>
              <a:ext cx="2857500" cy="3095625"/>
            </a:xfrm>
            <a:prstGeom prst="rect">
              <a:avLst/>
            </a:prstGeom>
          </p:spPr>
        </p:pic>
        <p:sp>
          <p:nvSpPr>
            <p:cNvPr id="5" name="TextBox 4"/>
            <p:cNvSpPr txBox="1"/>
            <p:nvPr/>
          </p:nvSpPr>
          <p:spPr>
            <a:xfrm>
              <a:off x="6491288" y="5357157"/>
              <a:ext cx="2009774" cy="523220"/>
            </a:xfrm>
            <a:prstGeom prst="rect">
              <a:avLst/>
            </a:prstGeom>
            <a:noFill/>
          </p:spPr>
          <p:txBody>
            <a:bodyPr wrap="square" rtlCol="0">
              <a:spAutoFit/>
            </a:bodyPr>
            <a:lstStyle/>
            <a:p>
              <a:r>
                <a:rPr lang="en-US" sz="2800" dirty="0" smtClean="0"/>
                <a:t>Go to space.</a:t>
              </a:r>
              <a:endParaRPr lang="en-US" sz="2800" dirty="0"/>
            </a:p>
          </p:txBody>
        </p:sp>
      </p:grpSp>
      <p:sp>
        <p:nvSpPr>
          <p:cNvPr id="7" name="Slide Number Placeholder 6"/>
          <p:cNvSpPr>
            <a:spLocks noGrp="1"/>
          </p:cNvSpPr>
          <p:nvPr>
            <p:ph type="sldNum" sz="quarter" idx="12"/>
          </p:nvPr>
        </p:nvSpPr>
        <p:spPr/>
        <p:txBody>
          <a:bodyPr/>
          <a:lstStyle/>
          <a:p>
            <a:fld id="{5E4E2DE3-9107-40BE-81F0-399ADBE5A6F0}" type="slidenum">
              <a:rPr lang="en-US" smtClean="0"/>
              <a:t>33</a:t>
            </a:fld>
            <a:endParaRPr lang="en-US"/>
          </a:p>
        </p:txBody>
      </p:sp>
    </p:spTree>
    <p:extLst>
      <p:ext uri="{BB962C8B-B14F-4D97-AF65-F5344CB8AC3E}">
        <p14:creationId xmlns:p14="http://schemas.microsoft.com/office/powerpoint/2010/main" val="1546577976"/>
      </p:ext>
    </p:extLst>
  </p:cSld>
  <p:clrMapOvr>
    <a:masterClrMapping/>
  </p:clrMapOvr>
  <mc:AlternateContent xmlns:mc="http://schemas.openxmlformats.org/markup-compatibility/2006" xmlns:p14="http://schemas.microsoft.com/office/powerpoint/2010/main">
    <mc:Choice Requires="p14">
      <p:transition spd="slow" p14:dur="2000" advTm="25520"/>
    </mc:Choice>
    <mc:Fallback xmlns="">
      <p:transition spd="slow" advTm="25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0"/>
            <a:ext cx="82296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533400" y="2849563"/>
            <a:ext cx="8229600" cy="2514600"/>
          </a:xfrm>
        </p:spPr>
        <p:txBody>
          <a:bodyPr/>
          <a:lstStyle/>
          <a:p>
            <a:pPr marL="0" indent="0" algn="ctr">
              <a:buNone/>
            </a:pPr>
            <a:r>
              <a:rPr lang="en-US" dirty="0" smtClean="0"/>
              <a:t>UC WISE Summer REWU program</a:t>
            </a:r>
          </a:p>
          <a:p>
            <a:pPr marL="0" indent="0" algn="ctr">
              <a:buNone/>
            </a:pPr>
            <a:r>
              <a:rPr lang="en-US" dirty="0" smtClean="0"/>
              <a:t>Dr. Kelly Cohen</a:t>
            </a:r>
          </a:p>
          <a:p>
            <a:pPr marL="0" indent="0" algn="ctr">
              <a:buNone/>
            </a:pPr>
            <a:r>
              <a:rPr lang="en-US" dirty="0" smtClean="0"/>
              <a:t>Cody </a:t>
            </a:r>
            <a:r>
              <a:rPr lang="en-US" dirty="0" err="1" smtClean="0"/>
              <a:t>Lafountain</a:t>
            </a:r>
            <a:endParaRPr lang="en-US" dirty="0" smtClean="0"/>
          </a:p>
          <a:p>
            <a:pPr marL="0" indent="0" algn="ctr">
              <a:buNone/>
            </a:pPr>
            <a:r>
              <a:rPr lang="en-US" dirty="0" smtClean="0"/>
              <a:t>MOST-Aerospace Labs</a:t>
            </a:r>
          </a:p>
          <a:p>
            <a:endParaRPr lang="en-US" dirty="0"/>
          </a:p>
        </p:txBody>
      </p:sp>
      <p:sp>
        <p:nvSpPr>
          <p:cNvPr id="4" name="Slide Number Placeholder 3"/>
          <p:cNvSpPr>
            <a:spLocks noGrp="1"/>
          </p:cNvSpPr>
          <p:nvPr>
            <p:ph type="sldNum" sz="quarter" idx="12"/>
          </p:nvPr>
        </p:nvSpPr>
        <p:spPr/>
        <p:txBody>
          <a:bodyPr/>
          <a:lstStyle/>
          <a:p>
            <a:fld id="{5E4E2DE3-9107-40BE-81F0-399ADBE5A6F0}" type="slidenum">
              <a:rPr lang="en-US" smtClean="0"/>
              <a:t>34</a:t>
            </a:fld>
            <a:endParaRPr lang="en-US"/>
          </a:p>
        </p:txBody>
      </p:sp>
    </p:spTree>
    <p:extLst>
      <p:ext uri="{BB962C8B-B14F-4D97-AF65-F5344CB8AC3E}">
        <p14:creationId xmlns:p14="http://schemas.microsoft.com/office/powerpoint/2010/main" val="32632361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endParaRPr lang="en-US" dirty="0"/>
          </a:p>
        </p:txBody>
      </p:sp>
      <p:sp>
        <p:nvSpPr>
          <p:cNvPr id="3" name="Content Placeholder 2"/>
          <p:cNvSpPr>
            <a:spLocks noGrp="1"/>
          </p:cNvSpPr>
          <p:nvPr>
            <p:ph idx="1"/>
          </p:nvPr>
        </p:nvSpPr>
        <p:spPr>
          <a:xfrm>
            <a:off x="457200" y="1219200"/>
            <a:ext cx="8229600" cy="5105400"/>
          </a:xfrm>
        </p:spPr>
        <p:txBody>
          <a:bodyPr>
            <a:normAutofit fontScale="92500" lnSpcReduction="20000"/>
          </a:bodyPr>
          <a:lstStyle/>
          <a:p>
            <a:pPr marL="457200" indent="-228600">
              <a:buNone/>
            </a:pPr>
            <a:r>
              <a:rPr lang="en-US" sz="1600" dirty="0"/>
              <a:t>2010 Australian Open – Men’s Doubles Final Bob &amp; Mike Bryan vs. Nestor &amp; </a:t>
            </a:r>
            <a:r>
              <a:rPr lang="en-US" sz="1600" dirty="0" err="1"/>
              <a:t>Zimonjic</a:t>
            </a:r>
            <a:r>
              <a:rPr lang="en-US" sz="1600" dirty="0"/>
              <a:t> [video]. Retrieved June, 2011, from </a:t>
            </a:r>
            <a:r>
              <a:rPr lang="en-US" sz="1600" u="sng" dirty="0">
                <a:hlinkClick r:id="rId3"/>
              </a:rPr>
              <a:t>http://</a:t>
            </a:r>
            <a:r>
              <a:rPr lang="en-US" sz="1600" u="sng" dirty="0" smtClean="0">
                <a:hlinkClick r:id="rId3"/>
              </a:rPr>
              <a:t>www.youtube.com/watch?v=0C-pEt8d9ts</a:t>
            </a:r>
            <a:endParaRPr lang="en-US" sz="1600" u="sng" dirty="0" smtClean="0"/>
          </a:p>
          <a:p>
            <a:pPr marL="457200" indent="-228600">
              <a:buNone/>
            </a:pPr>
            <a:endParaRPr lang="en-US" sz="1600" u="sng" dirty="0"/>
          </a:p>
          <a:p>
            <a:pPr marL="457200" indent="-228600">
              <a:buNone/>
            </a:pPr>
            <a:r>
              <a:rPr lang="en-US" sz="1600" dirty="0"/>
              <a:t>Barker, S., Sabo, C., and Cohen, K., "Intelligent Algorithms for MAZE Exploration and Exploitation", AIAA </a:t>
            </a:r>
            <a:r>
              <a:rPr lang="en-US" sz="1600" dirty="0" err="1"/>
              <a:t>Infotech@Aerospace</a:t>
            </a:r>
            <a:r>
              <a:rPr lang="en-US" sz="1600" dirty="0"/>
              <a:t> Conference, St. Louis, MO, March 29-31, 2011, AIAA Paper 2011-1510</a:t>
            </a:r>
            <a:r>
              <a:rPr lang="en-US" sz="1600" dirty="0" smtClean="0"/>
              <a:t>.</a:t>
            </a:r>
          </a:p>
          <a:p>
            <a:pPr marL="457200" indent="-228600">
              <a:buNone/>
            </a:pPr>
            <a:endParaRPr lang="en-US" sz="1600" dirty="0"/>
          </a:p>
          <a:p>
            <a:pPr marL="457200" indent="-228600">
              <a:buNone/>
            </a:pPr>
            <a:r>
              <a:rPr lang="en-US" sz="1600" dirty="0" smtClean="0"/>
              <a:t>D</a:t>
            </a:r>
            <a:r>
              <a:rPr lang="en-US" sz="1600" dirty="0"/>
              <a:t>. Buckingham, Dave’s MATLAB Pong, University of Vermont, </a:t>
            </a:r>
            <a:r>
              <a:rPr lang="en-US" sz="1600" dirty="0" err="1"/>
              <a:t>Matlab</a:t>
            </a:r>
            <a:r>
              <a:rPr lang="en-US" sz="1600" dirty="0"/>
              <a:t> Central, </a:t>
            </a:r>
            <a:r>
              <a:rPr lang="en-US" sz="1600" dirty="0" smtClean="0"/>
              <a:t>2011</a:t>
            </a:r>
          </a:p>
          <a:p>
            <a:pPr marL="457200" indent="-228600">
              <a:buNone/>
            </a:pPr>
            <a:endParaRPr lang="en-US" sz="1600" dirty="0"/>
          </a:p>
          <a:p>
            <a:pPr marL="457200" indent="-228600">
              <a:buNone/>
            </a:pPr>
            <a:r>
              <a:rPr lang="en-US" sz="1600" dirty="0"/>
              <a:t>Federer &amp; </a:t>
            </a:r>
            <a:r>
              <a:rPr lang="en-US" sz="1600" dirty="0" err="1"/>
              <a:t>Mirka</a:t>
            </a:r>
            <a:r>
              <a:rPr lang="en-US" sz="1600" dirty="0"/>
              <a:t> vs. Hewitt &amp; </a:t>
            </a:r>
            <a:r>
              <a:rPr lang="en-US" sz="1600" dirty="0" err="1"/>
              <a:t>Molik</a:t>
            </a:r>
            <a:r>
              <a:rPr lang="en-US" sz="1600" dirty="0"/>
              <a:t> – part 3 [video]. Retrieved June, 2011, from </a:t>
            </a:r>
            <a:r>
              <a:rPr lang="en-US" sz="1600" u="sng" dirty="0">
                <a:hlinkClick r:id="rId4"/>
              </a:rPr>
              <a:t>http://</a:t>
            </a:r>
            <a:r>
              <a:rPr lang="en-US" sz="1600" u="sng" dirty="0" smtClean="0">
                <a:hlinkClick r:id="rId4"/>
              </a:rPr>
              <a:t>www.youtube.com/watch?v=b0BAh_pRRTo</a:t>
            </a:r>
            <a:endParaRPr lang="en-US" sz="1600" u="sng" dirty="0" smtClean="0"/>
          </a:p>
          <a:p>
            <a:pPr marL="457200" indent="-228600">
              <a:buNone/>
            </a:pPr>
            <a:endParaRPr lang="en-US" sz="1600" u="sng" dirty="0"/>
          </a:p>
          <a:p>
            <a:pPr marL="457200" indent="-228600">
              <a:buNone/>
            </a:pPr>
            <a:r>
              <a:rPr lang="en-US" sz="1600" dirty="0" err="1" smtClean="0"/>
              <a:t>Sng</a:t>
            </a:r>
            <a:r>
              <a:rPr lang="en-US" sz="1600" dirty="0" smtClean="0"/>
              <a:t> </a:t>
            </a:r>
            <a:r>
              <a:rPr lang="en-US" sz="1600" dirty="0"/>
              <a:t>H.L., </a:t>
            </a:r>
            <a:r>
              <a:rPr lang="en-US" sz="1600" dirty="0" err="1"/>
              <a:t>Sen</a:t>
            </a:r>
            <a:r>
              <a:rPr lang="en-US" sz="1600" dirty="0"/>
              <a:t> Gupta and C.H. </a:t>
            </a:r>
            <a:r>
              <a:rPr lang="en-US" sz="1600" dirty="0" err="1"/>
              <a:t>Messom</a:t>
            </a:r>
            <a:r>
              <a:rPr lang="en-US" sz="1600" dirty="0"/>
              <a:t>, Strategy for Collaboration in Robot Soccer, IEEE International Workshop on Electronic Design, Test and Applications (DELTA), </a:t>
            </a:r>
            <a:r>
              <a:rPr lang="en-US" sz="1600" dirty="0" smtClean="0"/>
              <a:t>2002</a:t>
            </a:r>
          </a:p>
          <a:p>
            <a:pPr marL="457200" indent="-228600">
              <a:buNone/>
            </a:pPr>
            <a:endParaRPr lang="en-US" sz="1600" dirty="0"/>
          </a:p>
          <a:p>
            <a:pPr marL="457200" indent="-228600">
              <a:buNone/>
            </a:pPr>
            <a:r>
              <a:rPr lang="en-US" sz="1600" dirty="0"/>
              <a:t>B. </a:t>
            </a:r>
            <a:r>
              <a:rPr lang="en-US" sz="1600" dirty="0" err="1"/>
              <a:t>Innocenti</a:t>
            </a:r>
            <a:r>
              <a:rPr lang="en-US" sz="1600" dirty="0"/>
              <a:t>, B. Lopez and J. </a:t>
            </a:r>
            <a:r>
              <a:rPr lang="en-US" sz="1600" dirty="0" err="1"/>
              <a:t>Salvi</a:t>
            </a:r>
            <a:r>
              <a:rPr lang="en-US" sz="1600" dirty="0"/>
              <a:t>, A Multi-Agent Architecture with Cooperative Fuzzy Control for a Mobile Robot, Robotics and Autonomous Systems, vol. 55, pp. 881-891, </a:t>
            </a:r>
            <a:r>
              <a:rPr lang="en-US" sz="1600" dirty="0" smtClean="0"/>
              <a:t>2007</a:t>
            </a:r>
          </a:p>
          <a:p>
            <a:pPr marL="457200" indent="-228600">
              <a:buNone/>
            </a:pPr>
            <a:endParaRPr lang="en-US" sz="1600" dirty="0"/>
          </a:p>
          <a:p>
            <a:pPr marL="457200" indent="-228600">
              <a:buNone/>
            </a:pPr>
            <a:r>
              <a:rPr lang="en-US" sz="1600" dirty="0" smtClean="0"/>
              <a:t>D. </a:t>
            </a:r>
            <a:r>
              <a:rPr lang="en-US" sz="1600" dirty="0" err="1" smtClean="0"/>
              <a:t>Matko</a:t>
            </a:r>
            <a:r>
              <a:rPr lang="en-US" sz="1600" dirty="0" smtClean="0"/>
              <a:t>, G. </a:t>
            </a:r>
            <a:r>
              <a:rPr lang="en-US" sz="1600" dirty="0" err="1" smtClean="0"/>
              <a:t>Klancar</a:t>
            </a:r>
            <a:r>
              <a:rPr lang="en-US" sz="1600" dirty="0" smtClean="0"/>
              <a:t> and M. </a:t>
            </a:r>
            <a:r>
              <a:rPr lang="en-US" sz="1600" dirty="0" err="1" smtClean="0"/>
              <a:t>Lepetic</a:t>
            </a:r>
            <a:r>
              <a:rPr lang="en-US" sz="1600" dirty="0" smtClean="0"/>
              <a:t>, A Tool for the Analysis of Robot Soccer Game, International Journal of Control, Automation and Systems, vol. 1, pp. 222 – 228, 2003</a:t>
            </a:r>
          </a:p>
          <a:p>
            <a:pPr marL="457200" indent="-228600">
              <a:buNone/>
            </a:pPr>
            <a:endParaRPr lang="en-US" sz="1600" dirty="0" smtClean="0"/>
          </a:p>
          <a:p>
            <a:pPr marL="457200" indent="-228600">
              <a:buNone/>
            </a:pPr>
            <a:r>
              <a:rPr lang="en-US" sz="1600" dirty="0" smtClean="0"/>
              <a:t>New version amazing robot ASIMO [video]. Retrieved June, 2011, from </a:t>
            </a:r>
            <a:r>
              <a:rPr lang="en-US" sz="1600" u="sng" dirty="0">
                <a:hlinkClick r:id="rId5"/>
              </a:rPr>
              <a:t>http://</a:t>
            </a:r>
            <a:r>
              <a:rPr lang="en-US" sz="1600" u="sng" dirty="0" smtClean="0">
                <a:hlinkClick r:id="rId5"/>
              </a:rPr>
              <a:t>www.youtube.com/watch?v=Q3C5sc8b3xM</a:t>
            </a:r>
            <a:r>
              <a:rPr lang="en-US" sz="1600" u="sng" dirty="0" smtClean="0"/>
              <a:t> </a:t>
            </a:r>
          </a:p>
        </p:txBody>
      </p:sp>
      <p:sp>
        <p:nvSpPr>
          <p:cNvPr id="4" name="Slide Number Placeholder 3"/>
          <p:cNvSpPr>
            <a:spLocks noGrp="1"/>
          </p:cNvSpPr>
          <p:nvPr>
            <p:ph type="sldNum" sz="quarter" idx="12"/>
          </p:nvPr>
        </p:nvSpPr>
        <p:spPr/>
        <p:txBody>
          <a:bodyPr/>
          <a:lstStyle/>
          <a:p>
            <a:fld id="{5E4E2DE3-9107-40BE-81F0-399ADBE5A6F0}" type="slidenum">
              <a:rPr lang="en-US" smtClean="0"/>
              <a:t>35</a:t>
            </a:fld>
            <a:endParaRPr lang="en-US"/>
          </a:p>
        </p:txBody>
      </p:sp>
    </p:spTree>
    <p:extLst>
      <p:ext uri="{BB962C8B-B14F-4D97-AF65-F5344CB8AC3E}">
        <p14:creationId xmlns:p14="http://schemas.microsoft.com/office/powerpoint/2010/main" val="3444892629"/>
      </p:ext>
    </p:extLst>
  </p:cSld>
  <p:clrMapOvr>
    <a:masterClrMapping/>
  </p:clrMapOvr>
  <mc:AlternateContent xmlns:mc="http://schemas.openxmlformats.org/markup-compatibility/2006" xmlns:p14="http://schemas.microsoft.com/office/powerpoint/2010/main">
    <mc:Choice Requires="p14">
      <p:transition spd="slow" p14:dur="2000" advTm="3261"/>
    </mc:Choice>
    <mc:Fallback xmlns="">
      <p:transition spd="slow" advTm="326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6918" y="1600200"/>
            <a:ext cx="3450163" cy="452596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Slide Number Placeholder 2"/>
          <p:cNvSpPr>
            <a:spLocks noGrp="1"/>
          </p:cNvSpPr>
          <p:nvPr>
            <p:ph type="sldNum" sz="quarter" idx="12"/>
          </p:nvPr>
        </p:nvSpPr>
        <p:spPr/>
        <p:txBody>
          <a:bodyPr/>
          <a:lstStyle/>
          <a:p>
            <a:fld id="{5E4E2DE3-9107-40BE-81F0-399ADBE5A6F0}" type="slidenum">
              <a:rPr lang="en-US" smtClean="0"/>
              <a:t>36</a:t>
            </a:fld>
            <a:endParaRPr lang="en-US"/>
          </a:p>
        </p:txBody>
      </p:sp>
    </p:spTree>
    <p:extLst>
      <p:ext uri="{BB962C8B-B14F-4D97-AF65-F5344CB8AC3E}">
        <p14:creationId xmlns:p14="http://schemas.microsoft.com/office/powerpoint/2010/main" val="10623435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ience.nasa.gov/media/medialibrary/2011/01/31/faceoff_strip.jpg/image_full"/>
          <p:cNvPicPr>
            <a:picLocks noChangeAspect="1" noChangeArrowheads="1"/>
          </p:cNvPicPr>
          <p:nvPr/>
        </p:nvPicPr>
        <p:blipFill>
          <a:blip r:embed="rId3" cstate="print"/>
          <a:srcRect/>
          <a:stretch>
            <a:fillRect/>
          </a:stretch>
        </p:blipFill>
        <p:spPr bwMode="auto">
          <a:xfrm>
            <a:off x="3172136" y="3810000"/>
            <a:ext cx="2619375" cy="1524000"/>
          </a:xfrm>
          <a:prstGeom prst="rect">
            <a:avLst/>
          </a:prstGeom>
          <a:noFill/>
        </p:spPr>
      </p:pic>
      <p:sp>
        <p:nvSpPr>
          <p:cNvPr id="3" name="Oval Callout 2"/>
          <p:cNvSpPr/>
          <p:nvPr/>
        </p:nvSpPr>
        <p:spPr>
          <a:xfrm>
            <a:off x="2686049" y="1019175"/>
            <a:ext cx="4267200" cy="2438400"/>
          </a:xfrm>
          <a:prstGeom prst="wedgeEllipseCallout">
            <a:avLst>
              <a:gd name="adj1" fmla="val -15029"/>
              <a:gd name="adj2" fmla="val 65625"/>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endParaRPr>
          </a:p>
          <a:p>
            <a:pPr algn="ctr"/>
            <a:endParaRPr lang="en-US" b="1" dirty="0">
              <a:solidFill>
                <a:schemeClr val="tx1"/>
              </a:solidFill>
            </a:endParaRPr>
          </a:p>
          <a:p>
            <a:pPr algn="ctr"/>
            <a:endParaRPr lang="en-US" b="1" dirty="0" smtClean="0">
              <a:solidFill>
                <a:schemeClr val="tx1"/>
              </a:solidFill>
            </a:endParaRPr>
          </a:p>
          <a:p>
            <a:pPr algn="ctr"/>
            <a:endParaRPr lang="en-US" b="1" dirty="0">
              <a:solidFill>
                <a:schemeClr val="tx1"/>
              </a:solidFill>
            </a:endParaRPr>
          </a:p>
          <a:p>
            <a:pPr algn="ctr"/>
            <a:endParaRPr lang="en-US" b="1" dirty="0" smtClean="0">
              <a:solidFill>
                <a:schemeClr val="tx1"/>
              </a:solidFill>
            </a:endParaRPr>
          </a:p>
          <a:p>
            <a:pPr algn="ctr"/>
            <a:endParaRPr lang="en-US" b="1" dirty="0">
              <a:solidFill>
                <a:schemeClr val="tx1"/>
              </a:solidFill>
            </a:endParaRPr>
          </a:p>
          <a:p>
            <a:pPr algn="ctr"/>
            <a:endParaRPr lang="en-US" b="1" dirty="0" smtClean="0">
              <a:solidFill>
                <a:schemeClr val="tx1"/>
              </a:solidFill>
            </a:endParaRPr>
          </a:p>
          <a:p>
            <a:pPr algn="ctr"/>
            <a:r>
              <a:rPr lang="en-US" b="1" dirty="0" smtClean="0">
                <a:solidFill>
                  <a:schemeClr val="tx1"/>
                </a:solidFill>
              </a:rPr>
              <a:t>Mission Control</a:t>
            </a:r>
            <a:endParaRPr lang="en-US" b="1" dirty="0">
              <a:solidFill>
                <a:schemeClr val="tx1"/>
              </a:solidFill>
            </a:endParaRPr>
          </a:p>
        </p:txBody>
      </p:sp>
      <p:pic>
        <p:nvPicPr>
          <p:cNvPr id="4" name="Picture 3" descr="http://infinitybound.com/wp-content/uploads/2007/07/nasamissioncontrol.jpg"/>
          <p:cNvPicPr>
            <a:picLocks noChangeAspect="1" noChangeArrowheads="1"/>
          </p:cNvPicPr>
          <p:nvPr/>
        </p:nvPicPr>
        <p:blipFill>
          <a:blip r:embed="rId4" cstate="print"/>
          <a:srcRect/>
          <a:stretch>
            <a:fillRect/>
          </a:stretch>
        </p:blipFill>
        <p:spPr bwMode="auto">
          <a:xfrm>
            <a:off x="3600449" y="1323975"/>
            <a:ext cx="2238687" cy="1685925"/>
          </a:xfrm>
          <a:prstGeom prst="rect">
            <a:avLst/>
          </a:prstGeom>
          <a:noFill/>
        </p:spPr>
      </p:pic>
      <p:sp>
        <p:nvSpPr>
          <p:cNvPr id="5" name="Title 1"/>
          <p:cNvSpPr txBox="1">
            <a:spLocks/>
          </p:cNvSpPr>
          <p:nvPr/>
        </p:nvSpPr>
        <p:spPr>
          <a:xfrm>
            <a:off x="0" y="228600"/>
            <a:ext cx="9178119"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Overall Objective</a:t>
            </a:r>
            <a:endParaRPr lang="en-US" dirty="0"/>
          </a:p>
        </p:txBody>
      </p:sp>
      <p:sp>
        <p:nvSpPr>
          <p:cNvPr id="6" name="TextBox 5"/>
          <p:cNvSpPr txBox="1"/>
          <p:nvPr/>
        </p:nvSpPr>
        <p:spPr>
          <a:xfrm>
            <a:off x="805174" y="5486400"/>
            <a:ext cx="7881626" cy="830997"/>
          </a:xfrm>
          <a:prstGeom prst="rect">
            <a:avLst/>
          </a:prstGeom>
          <a:noFill/>
        </p:spPr>
        <p:txBody>
          <a:bodyPr wrap="square" rtlCol="0">
            <a:spAutoFit/>
          </a:bodyPr>
          <a:lstStyle/>
          <a:p>
            <a:pPr algn="ctr"/>
            <a:r>
              <a:rPr lang="en-US" sz="2400" b="1" dirty="0" smtClean="0"/>
              <a:t>Exploring and exploiting the interactions between humans and intelligent robots to create a synergetic team.</a:t>
            </a:r>
            <a:endParaRPr lang="en-US" sz="2400" b="1" dirty="0"/>
          </a:p>
        </p:txBody>
      </p:sp>
      <p:sp>
        <p:nvSpPr>
          <p:cNvPr id="7" name="Slide Number Placeholder 6"/>
          <p:cNvSpPr>
            <a:spLocks noGrp="1"/>
          </p:cNvSpPr>
          <p:nvPr>
            <p:ph type="sldNum" sz="quarter" idx="12"/>
          </p:nvPr>
        </p:nvSpPr>
        <p:spPr/>
        <p:txBody>
          <a:bodyPr/>
          <a:lstStyle/>
          <a:p>
            <a:fld id="{5E4E2DE3-9107-40BE-81F0-399ADBE5A6F0}" type="slidenum">
              <a:rPr lang="en-US" smtClean="0"/>
              <a:t>4</a:t>
            </a:fld>
            <a:endParaRPr lang="en-US"/>
          </a:p>
        </p:txBody>
      </p:sp>
    </p:spTree>
    <p:extLst>
      <p:ext uri="{BB962C8B-B14F-4D97-AF65-F5344CB8AC3E}">
        <p14:creationId xmlns:p14="http://schemas.microsoft.com/office/powerpoint/2010/main" val="2141532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120" y="462755"/>
            <a:ext cx="9178119"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Research Objective</a:t>
            </a:r>
            <a:endParaRPr lang="en-US" dirty="0"/>
          </a:p>
        </p:txBody>
      </p:sp>
      <p:sp>
        <p:nvSpPr>
          <p:cNvPr id="3" name="Content Placeholder 2"/>
          <p:cNvSpPr txBox="1">
            <a:spLocks/>
          </p:cNvSpPr>
          <p:nvPr/>
        </p:nvSpPr>
        <p:spPr>
          <a:xfrm>
            <a:off x="838200" y="1314452"/>
            <a:ext cx="8077200" cy="198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Develop a collaborative robotic team to work effectively in an uncertain </a:t>
            </a:r>
            <a:r>
              <a:rPr lang="en-US" dirty="0" err="1" smtClean="0"/>
              <a:t>spatio</a:t>
            </a:r>
            <a:r>
              <a:rPr lang="en-US" dirty="0" smtClean="0"/>
              <a:t>-temporal environment.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346" y="2971801"/>
            <a:ext cx="5228907" cy="3504230"/>
          </a:xfrm>
          <a:prstGeom prst="rect">
            <a:avLst/>
          </a:prstGeom>
        </p:spPr>
      </p:pic>
      <p:cxnSp>
        <p:nvCxnSpPr>
          <p:cNvPr id="8" name="Straight Arrow Connector 7"/>
          <p:cNvCxnSpPr>
            <a:stCxn id="21" idx="2"/>
          </p:cNvCxnSpPr>
          <p:nvPr/>
        </p:nvCxnSpPr>
        <p:spPr>
          <a:xfrm flipH="1" flipV="1">
            <a:off x="6400801" y="4152416"/>
            <a:ext cx="1847848" cy="2427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21" idx="2"/>
          </p:cNvCxnSpPr>
          <p:nvPr/>
        </p:nvCxnSpPr>
        <p:spPr>
          <a:xfrm flipH="1">
            <a:off x="7162800" y="4395126"/>
            <a:ext cx="1085849" cy="9388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1524000" y="4152416"/>
            <a:ext cx="1905000" cy="4195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1524000" y="4572000"/>
            <a:ext cx="1104900" cy="93320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7372349" y="3471796"/>
            <a:ext cx="1752600" cy="923330"/>
          </a:xfrm>
          <a:prstGeom prst="rect">
            <a:avLst/>
          </a:prstGeom>
          <a:noFill/>
        </p:spPr>
        <p:txBody>
          <a:bodyPr wrap="square" rtlCol="0">
            <a:spAutoFit/>
          </a:bodyPr>
          <a:lstStyle/>
          <a:p>
            <a:pPr algn="ctr"/>
            <a:r>
              <a:rPr lang="en-US" b="1" dirty="0" smtClean="0"/>
              <a:t>Human players provide uncertainty.</a:t>
            </a:r>
            <a:endParaRPr lang="en-US" b="1" dirty="0"/>
          </a:p>
        </p:txBody>
      </p:sp>
      <p:sp>
        <p:nvSpPr>
          <p:cNvPr id="29" name="TextBox 28"/>
          <p:cNvSpPr txBox="1"/>
          <p:nvPr/>
        </p:nvSpPr>
        <p:spPr>
          <a:xfrm>
            <a:off x="371474" y="4174769"/>
            <a:ext cx="1533525" cy="646331"/>
          </a:xfrm>
          <a:prstGeom prst="rect">
            <a:avLst/>
          </a:prstGeom>
          <a:noFill/>
        </p:spPr>
        <p:txBody>
          <a:bodyPr wrap="square" rtlCol="0">
            <a:spAutoFit/>
          </a:bodyPr>
          <a:lstStyle/>
          <a:p>
            <a:pPr algn="ctr"/>
            <a:r>
              <a:rPr lang="en-US" b="1" dirty="0" smtClean="0"/>
              <a:t>Collaborative robots</a:t>
            </a:r>
            <a:endParaRPr lang="en-US" b="1" dirty="0"/>
          </a:p>
        </p:txBody>
      </p:sp>
      <p:sp>
        <p:nvSpPr>
          <p:cNvPr id="4" name="Slide Number Placeholder 3"/>
          <p:cNvSpPr>
            <a:spLocks noGrp="1"/>
          </p:cNvSpPr>
          <p:nvPr>
            <p:ph type="sldNum" sz="quarter" idx="12"/>
          </p:nvPr>
        </p:nvSpPr>
        <p:spPr/>
        <p:txBody>
          <a:bodyPr/>
          <a:lstStyle/>
          <a:p>
            <a:fld id="{5E4E2DE3-9107-40BE-81F0-399ADBE5A6F0}" type="slidenum">
              <a:rPr lang="en-US" smtClean="0"/>
              <a:t>5</a:t>
            </a:fld>
            <a:endParaRPr lang="en-US"/>
          </a:p>
        </p:txBody>
      </p:sp>
    </p:spTree>
    <p:extLst>
      <p:ext uri="{BB962C8B-B14F-4D97-AF65-F5344CB8AC3E}">
        <p14:creationId xmlns:p14="http://schemas.microsoft.com/office/powerpoint/2010/main" val="3982223086"/>
      </p:ext>
    </p:extLst>
  </p:cSld>
  <p:clrMapOvr>
    <a:masterClrMapping/>
  </p:clrMapOvr>
  <mc:AlternateContent xmlns:mc="http://schemas.openxmlformats.org/markup-compatibility/2006" xmlns:p14="http://schemas.microsoft.com/office/powerpoint/2010/main">
    <mc:Choice Requires="p14">
      <p:transition spd="slow" p14:dur="2000" advTm="13247"/>
    </mc:Choice>
    <mc:Fallback xmlns="">
      <p:transition spd="slow" advTm="1324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28600"/>
            <a:ext cx="9144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Simulation Environment</a:t>
            </a:r>
            <a:endParaRPr lang="en-US" dirty="0"/>
          </a:p>
        </p:txBody>
      </p:sp>
      <p:sp>
        <p:nvSpPr>
          <p:cNvPr id="3" name="Content Placeholder 2"/>
          <p:cNvSpPr txBox="1">
            <a:spLocks/>
          </p:cNvSpPr>
          <p:nvPr/>
        </p:nvSpPr>
        <p:spPr>
          <a:xfrm>
            <a:off x="806680" y="1019568"/>
            <a:ext cx="3460520" cy="477163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PONG</a:t>
            </a:r>
          </a:p>
          <a:p>
            <a:pPr lvl="1"/>
            <a:r>
              <a:rPr lang="en-US" dirty="0" smtClean="0"/>
              <a:t>Uncertainty</a:t>
            </a:r>
          </a:p>
          <a:p>
            <a:pPr lvl="1"/>
            <a:r>
              <a:rPr lang="en-US" dirty="0" smtClean="0"/>
              <a:t>Common goal</a:t>
            </a:r>
          </a:p>
          <a:p>
            <a:pPr lvl="1"/>
            <a:r>
              <a:rPr lang="en-US" dirty="0" smtClean="0"/>
              <a:t>Real-time gameplay</a:t>
            </a:r>
          </a:p>
          <a:p>
            <a:pPr lvl="1"/>
            <a:r>
              <a:rPr lang="en-US" dirty="0" smtClean="0"/>
              <a:t>Expert Knowledge</a:t>
            </a:r>
          </a:p>
          <a:p>
            <a:pPr lvl="1"/>
            <a:r>
              <a:rPr lang="en-US" dirty="0" smtClean="0"/>
              <a:t>Similarities to Tennis</a:t>
            </a:r>
          </a:p>
          <a:p>
            <a:endParaRPr lang="en-US" dirty="0" smtClean="0"/>
          </a:p>
        </p:txBody>
      </p:sp>
      <p:pic>
        <p:nvPicPr>
          <p:cNvPr id="4" name="Picture 7"/>
          <p:cNvPicPr>
            <a:picLocks noChangeAspect="1" noChangeArrowheads="1"/>
          </p:cNvPicPr>
          <p:nvPr/>
        </p:nvPicPr>
        <p:blipFill>
          <a:blip r:embed="rId3" cstate="print"/>
          <a:srcRect/>
          <a:stretch>
            <a:fillRect/>
          </a:stretch>
        </p:blipFill>
        <p:spPr bwMode="auto">
          <a:xfrm>
            <a:off x="4019550" y="1019568"/>
            <a:ext cx="4876800" cy="5329383"/>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5E4E2DE3-9107-40BE-81F0-399ADBE5A6F0}" type="slidenum">
              <a:rPr lang="en-US" smtClean="0"/>
              <a:t>6</a:t>
            </a:fld>
            <a:endParaRPr lang="en-US"/>
          </a:p>
        </p:txBody>
      </p:sp>
    </p:spTree>
    <p:extLst>
      <p:ext uri="{BB962C8B-B14F-4D97-AF65-F5344CB8AC3E}">
        <p14:creationId xmlns:p14="http://schemas.microsoft.com/office/powerpoint/2010/main" val="3670977730"/>
      </p:ext>
    </p:extLst>
  </p:cSld>
  <p:clrMapOvr>
    <a:masterClrMapping/>
  </p:clrMapOvr>
  <mc:AlternateContent xmlns:mc="http://schemas.openxmlformats.org/markup-compatibility/2006" xmlns:p14="http://schemas.microsoft.com/office/powerpoint/2010/main">
    <mc:Choice Requires="p14">
      <p:transition spd="slow" p14:dur="2000" advTm="53406"/>
    </mc:Choice>
    <mc:Fallback xmlns="">
      <p:transition spd="slow" advTm="5340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228600"/>
            <a:ext cx="7848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Fuzzy Logic</a:t>
            </a:r>
            <a:endParaRPr lang="en-US" dirty="0"/>
          </a:p>
        </p:txBody>
      </p:sp>
      <p:sp>
        <p:nvSpPr>
          <p:cNvPr id="3" name="TextBox 2"/>
          <p:cNvSpPr txBox="1"/>
          <p:nvPr/>
        </p:nvSpPr>
        <p:spPr>
          <a:xfrm>
            <a:off x="694765" y="1066800"/>
            <a:ext cx="6019800" cy="4031873"/>
          </a:xfrm>
          <a:prstGeom prst="rect">
            <a:avLst/>
          </a:prstGeom>
          <a:noFill/>
        </p:spPr>
        <p:txBody>
          <a:bodyPr wrap="square" rtlCol="0">
            <a:spAutoFit/>
          </a:bodyPr>
          <a:lstStyle/>
          <a:p>
            <a:pPr marL="457200" indent="-457200">
              <a:buFont typeface="Arial" pitchFamily="34" charset="0"/>
              <a:buChar char="•"/>
            </a:pPr>
            <a:r>
              <a:rPr lang="en-US" sz="3200" dirty="0" smtClean="0">
                <a:latin typeface="+mn-lt"/>
              </a:rPr>
              <a:t>Allows classification of variables for more human-like </a:t>
            </a:r>
            <a:r>
              <a:rPr lang="en-US" sz="3200" dirty="0" smtClean="0"/>
              <a:t>reasoning.</a:t>
            </a:r>
            <a:endParaRPr lang="en-US" sz="3200" dirty="0" smtClean="0">
              <a:latin typeface="+mn-lt"/>
            </a:endParaRPr>
          </a:p>
          <a:p>
            <a:pPr marL="457200" indent="-457200">
              <a:buFont typeface="Arial" pitchFamily="34" charset="0"/>
              <a:buChar char="•"/>
            </a:pPr>
            <a:r>
              <a:rPr lang="en-US" sz="3200" dirty="0" smtClean="0">
                <a:latin typeface="+mn-lt"/>
              </a:rPr>
              <a:t>Common terms</a:t>
            </a:r>
          </a:p>
          <a:p>
            <a:pPr marL="914400" lvl="1" indent="-457200">
              <a:buFont typeface="Arial" pitchFamily="34" charset="0"/>
              <a:buChar char="•"/>
            </a:pPr>
            <a:r>
              <a:rPr lang="en-US" sz="3200" dirty="0" smtClean="0">
                <a:latin typeface="+mn-lt"/>
              </a:rPr>
              <a:t>Inputs</a:t>
            </a:r>
          </a:p>
          <a:p>
            <a:pPr marL="914400" lvl="1" indent="-457200">
              <a:buFont typeface="Arial" pitchFamily="34" charset="0"/>
              <a:buChar char="•"/>
            </a:pPr>
            <a:r>
              <a:rPr lang="en-US" sz="3200" dirty="0" smtClean="0">
                <a:latin typeface="+mn-lt"/>
              </a:rPr>
              <a:t>Rules</a:t>
            </a:r>
          </a:p>
          <a:p>
            <a:pPr marL="914400" lvl="1" indent="-457200">
              <a:buFont typeface="Arial" pitchFamily="34" charset="0"/>
              <a:buChar char="•"/>
            </a:pPr>
            <a:r>
              <a:rPr lang="en-US" sz="3200" dirty="0" smtClean="0">
                <a:latin typeface="+mn-lt"/>
              </a:rPr>
              <a:t>Outputs</a:t>
            </a:r>
          </a:p>
          <a:p>
            <a:pPr marL="914400" lvl="1" indent="-457200">
              <a:buFont typeface="Arial" pitchFamily="34" charset="0"/>
              <a:buChar char="•"/>
            </a:pPr>
            <a:r>
              <a:rPr lang="en-US" sz="3200" dirty="0" smtClean="0">
                <a:latin typeface="+mn-lt"/>
              </a:rPr>
              <a:t>Membership Function</a:t>
            </a:r>
          </a:p>
          <a:p>
            <a:pPr marL="914400" lvl="1" indent="-457200">
              <a:buFont typeface="Arial" pitchFamily="34" charset="0"/>
              <a:buChar char="•"/>
            </a:pPr>
            <a:r>
              <a:rPr lang="en-US" sz="3200" dirty="0" smtClean="0">
                <a:latin typeface="+mn-lt"/>
              </a:rPr>
              <a:t>Fuzzy Inference System (FIS)</a:t>
            </a:r>
            <a:endParaRPr lang="en-US" sz="3200" dirty="0">
              <a:latin typeface="+mn-lt"/>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634523" y="-1"/>
            <a:ext cx="2542814" cy="6858000"/>
          </a:xfrm>
          <a:prstGeom prst="rect">
            <a:avLst/>
          </a:prstGeom>
        </p:spPr>
      </p:pic>
      <p:sp>
        <p:nvSpPr>
          <p:cNvPr id="13" name="Slide Number Placeholder 12"/>
          <p:cNvSpPr>
            <a:spLocks noGrp="1"/>
          </p:cNvSpPr>
          <p:nvPr>
            <p:ph type="sldNum" sz="quarter" idx="12"/>
          </p:nvPr>
        </p:nvSpPr>
        <p:spPr/>
        <p:txBody>
          <a:bodyPr/>
          <a:lstStyle/>
          <a:p>
            <a:fld id="{5E4E2DE3-9107-40BE-81F0-399ADBE5A6F0}" type="slidenum">
              <a:rPr lang="en-US" smtClean="0"/>
              <a:t>7</a:t>
            </a:fld>
            <a:endParaRPr lang="en-US"/>
          </a:p>
        </p:txBody>
      </p:sp>
    </p:spTree>
    <p:custDataLst>
      <p:tags r:id="rId1"/>
    </p:custDataLst>
    <p:extLst>
      <p:ext uri="{BB962C8B-B14F-4D97-AF65-F5344CB8AC3E}">
        <p14:creationId xmlns:p14="http://schemas.microsoft.com/office/powerpoint/2010/main" val="1007907381"/>
      </p:ext>
    </p:extLst>
  </p:cSld>
  <p:clrMapOvr>
    <a:masterClrMapping/>
  </p:clrMapOvr>
  <mc:AlternateContent xmlns:mc="http://schemas.openxmlformats.org/markup-compatibility/2006" xmlns:p14="http://schemas.microsoft.com/office/powerpoint/2010/main">
    <mc:Choice Requires="p14">
      <p:transition spd="slow" p14:dur="2000" advTm="71978"/>
    </mc:Choice>
    <mc:Fallback xmlns="">
      <p:transition spd="slow" advTm="7197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08289" y="326107"/>
            <a:ext cx="8943106" cy="6445045"/>
            <a:chOff x="408289" y="326107"/>
            <a:chExt cx="8943106" cy="6445045"/>
          </a:xfrm>
        </p:grpSpPr>
        <p:grpSp>
          <p:nvGrpSpPr>
            <p:cNvPr id="9" name="Group 8"/>
            <p:cNvGrpSpPr/>
            <p:nvPr/>
          </p:nvGrpSpPr>
          <p:grpSpPr>
            <a:xfrm>
              <a:off x="2442421" y="846907"/>
              <a:ext cx="6095836" cy="3786667"/>
              <a:chOff x="2442421" y="846907"/>
              <a:chExt cx="6095836" cy="3786667"/>
            </a:xfrm>
          </p:grpSpPr>
          <p:sp>
            <p:nvSpPr>
              <p:cNvPr id="68" name="TextBox 67"/>
              <p:cNvSpPr txBox="1"/>
              <p:nvPr/>
            </p:nvSpPr>
            <p:spPr>
              <a:xfrm>
                <a:off x="6365444" y="846907"/>
                <a:ext cx="2172813" cy="1508105"/>
              </a:xfrm>
              <a:prstGeom prst="rect">
                <a:avLst/>
              </a:prstGeom>
              <a:solidFill>
                <a:schemeClr val="accent2">
                  <a:lumMod val="20000"/>
                  <a:lumOff val="80000"/>
                  <a:alpha val="10000"/>
                </a:schemeClr>
              </a:solidFill>
              <a:ln>
                <a:solidFill>
                  <a:schemeClr val="accent2">
                    <a:lumMod val="40000"/>
                    <a:lumOff val="60000"/>
                  </a:schemeClr>
                </a:solidFill>
                <a:prstDash val="sysDash"/>
              </a:ln>
            </p:spPr>
            <p:txBody>
              <a:bodyPr wrap="square" rtlCol="0">
                <a:spAutoFit/>
              </a:bodyPr>
              <a:lstStyle/>
              <a:p>
                <a:pPr algn="ctr"/>
                <a:endParaRPr lang="en-US" sz="1400" dirty="0" smtClean="0"/>
              </a:p>
              <a:p>
                <a:pPr algn="ctr"/>
                <a:endParaRPr lang="en-US" sz="1400" dirty="0" smtClean="0"/>
              </a:p>
              <a:p>
                <a:pPr algn="ctr"/>
                <a:r>
                  <a:rPr lang="en-US" dirty="0" smtClean="0"/>
                  <a:t>IF (Far Above) THEN (Fast Up)</a:t>
                </a:r>
              </a:p>
              <a:p>
                <a:pPr algn="ctr"/>
                <a:endParaRPr lang="en-US" sz="1400" dirty="0" smtClean="0"/>
              </a:p>
              <a:p>
                <a:pPr algn="ctr"/>
                <a:endParaRPr lang="en-US" sz="1400" dirty="0"/>
              </a:p>
            </p:txBody>
          </p:sp>
          <p:grpSp>
            <p:nvGrpSpPr>
              <p:cNvPr id="8" name="Group 7"/>
              <p:cNvGrpSpPr/>
              <p:nvPr/>
            </p:nvGrpSpPr>
            <p:grpSpPr>
              <a:xfrm>
                <a:off x="2442421" y="1795456"/>
                <a:ext cx="4565225" cy="2838118"/>
                <a:chOff x="2442421" y="1795456"/>
                <a:chExt cx="4565225" cy="2838118"/>
              </a:xfrm>
            </p:grpSpPr>
            <p:sp>
              <p:nvSpPr>
                <p:cNvPr id="66" name="TextBox 65"/>
                <p:cNvSpPr txBox="1"/>
                <p:nvPr/>
              </p:nvSpPr>
              <p:spPr>
                <a:xfrm>
                  <a:off x="2442421" y="3494801"/>
                  <a:ext cx="2306277" cy="1138773"/>
                </a:xfrm>
                <a:prstGeom prst="rect">
                  <a:avLst/>
                </a:prstGeom>
                <a:solidFill>
                  <a:schemeClr val="accent2">
                    <a:lumMod val="20000"/>
                    <a:lumOff val="80000"/>
                    <a:alpha val="10000"/>
                  </a:schemeClr>
                </a:solidFill>
                <a:ln>
                  <a:solidFill>
                    <a:schemeClr val="accent2">
                      <a:lumMod val="40000"/>
                      <a:lumOff val="60000"/>
                    </a:schemeClr>
                  </a:solidFill>
                  <a:prstDash val="sysDash"/>
                </a:ln>
              </p:spPr>
              <p:txBody>
                <a:bodyPr wrap="square" rtlCol="0" anchor="ctr">
                  <a:spAutoFit/>
                </a:bodyPr>
                <a:lstStyle/>
                <a:p>
                  <a:pPr algn="ctr"/>
                  <a:endParaRPr lang="en-US" dirty="0" smtClean="0"/>
                </a:p>
                <a:p>
                  <a:pPr algn="ctr"/>
                  <a:r>
                    <a:rPr lang="en-US" dirty="0" smtClean="0"/>
                    <a:t>IF (Far Below) THEN (Fast Down)</a:t>
                  </a:r>
                </a:p>
                <a:p>
                  <a:pPr algn="ctr"/>
                  <a:endParaRPr lang="en-US" sz="1400" dirty="0"/>
                </a:p>
              </p:txBody>
            </p:sp>
            <p:sp>
              <p:nvSpPr>
                <p:cNvPr id="67" name="TextBox 66"/>
                <p:cNvSpPr txBox="1"/>
                <p:nvPr/>
              </p:nvSpPr>
              <p:spPr>
                <a:xfrm>
                  <a:off x="4703822" y="2286077"/>
                  <a:ext cx="1541824" cy="1077218"/>
                </a:xfrm>
                <a:prstGeom prst="rect">
                  <a:avLst/>
                </a:prstGeom>
                <a:solidFill>
                  <a:schemeClr val="accent2">
                    <a:lumMod val="20000"/>
                    <a:lumOff val="80000"/>
                    <a:alpha val="10000"/>
                  </a:schemeClr>
                </a:solidFill>
                <a:ln>
                  <a:solidFill>
                    <a:schemeClr val="accent2">
                      <a:lumMod val="40000"/>
                      <a:lumOff val="60000"/>
                    </a:schemeClr>
                  </a:solidFill>
                  <a:prstDash val="sysDash"/>
                </a:ln>
              </p:spPr>
              <p:txBody>
                <a:bodyPr wrap="square" rtlCol="0">
                  <a:spAutoFit/>
                </a:bodyPr>
                <a:lstStyle/>
                <a:p>
                  <a:pPr algn="ctr"/>
                  <a:endParaRPr lang="en-US" sz="1400" dirty="0" smtClean="0"/>
                </a:p>
                <a:p>
                  <a:pPr algn="ctr"/>
                  <a:r>
                    <a:rPr lang="en-US" dirty="0" smtClean="0"/>
                    <a:t>IF (Target) THEN (Stay)</a:t>
                  </a:r>
                </a:p>
                <a:p>
                  <a:pPr algn="ctr"/>
                  <a:endParaRPr lang="en-US" sz="1400" dirty="0"/>
                </a:p>
              </p:txBody>
            </p:sp>
            <p:sp>
              <p:nvSpPr>
                <p:cNvPr id="69" name="TextBox 68"/>
                <p:cNvSpPr txBox="1"/>
                <p:nvPr/>
              </p:nvSpPr>
              <p:spPr>
                <a:xfrm>
                  <a:off x="5483646" y="1795456"/>
                  <a:ext cx="1524000" cy="1077218"/>
                </a:xfrm>
                <a:prstGeom prst="rect">
                  <a:avLst/>
                </a:prstGeom>
                <a:solidFill>
                  <a:schemeClr val="accent2">
                    <a:lumMod val="20000"/>
                    <a:lumOff val="80000"/>
                    <a:alpha val="10000"/>
                  </a:schemeClr>
                </a:solidFill>
                <a:ln>
                  <a:solidFill>
                    <a:schemeClr val="accent2">
                      <a:lumMod val="40000"/>
                      <a:lumOff val="60000"/>
                    </a:schemeClr>
                  </a:solidFill>
                  <a:prstDash val="sysDash"/>
                </a:ln>
              </p:spPr>
              <p:txBody>
                <a:bodyPr wrap="square" rtlCol="0">
                  <a:spAutoFit/>
                </a:bodyPr>
                <a:lstStyle/>
                <a:p>
                  <a:pPr algn="ctr"/>
                  <a:endParaRPr lang="en-US" sz="1400" dirty="0" smtClean="0"/>
                </a:p>
                <a:p>
                  <a:pPr algn="ctr"/>
                  <a:r>
                    <a:rPr lang="en-US" dirty="0" smtClean="0"/>
                    <a:t>IF (Above) THEN (Up)</a:t>
                  </a:r>
                </a:p>
                <a:p>
                  <a:pPr algn="ctr"/>
                  <a:endParaRPr lang="en-US" sz="1400" dirty="0"/>
                </a:p>
              </p:txBody>
            </p:sp>
            <p:sp>
              <p:nvSpPr>
                <p:cNvPr id="70" name="TextBox 69"/>
                <p:cNvSpPr txBox="1"/>
                <p:nvPr/>
              </p:nvSpPr>
              <p:spPr>
                <a:xfrm>
                  <a:off x="3889749" y="2808047"/>
                  <a:ext cx="1570025" cy="1023357"/>
                </a:xfrm>
                <a:prstGeom prst="rect">
                  <a:avLst/>
                </a:prstGeom>
                <a:solidFill>
                  <a:schemeClr val="accent2">
                    <a:lumMod val="20000"/>
                    <a:lumOff val="80000"/>
                    <a:alpha val="10000"/>
                  </a:schemeClr>
                </a:solidFill>
                <a:ln>
                  <a:solidFill>
                    <a:schemeClr val="accent2">
                      <a:lumMod val="40000"/>
                      <a:lumOff val="60000"/>
                    </a:schemeClr>
                  </a:solidFill>
                  <a:prstDash val="sysDash"/>
                </a:ln>
              </p:spPr>
              <p:txBody>
                <a:bodyPr wrap="square" rtlCol="0">
                  <a:spAutoFit/>
                </a:bodyPr>
                <a:lstStyle/>
                <a:p>
                  <a:endParaRPr lang="en-US" sz="1400" dirty="0" smtClean="0"/>
                </a:p>
                <a:p>
                  <a:pPr algn="ctr"/>
                  <a:r>
                    <a:rPr lang="en-US" dirty="0" smtClean="0"/>
                    <a:t>IF (Below) THEN (Down)</a:t>
                  </a:r>
                </a:p>
                <a:p>
                  <a:endParaRPr lang="en-US" sz="1050" dirty="0"/>
                </a:p>
              </p:txBody>
            </p:sp>
          </p:grpSp>
        </p:grpSp>
        <p:grpSp>
          <p:nvGrpSpPr>
            <p:cNvPr id="7" name="Group 6"/>
            <p:cNvGrpSpPr/>
            <p:nvPr/>
          </p:nvGrpSpPr>
          <p:grpSpPr>
            <a:xfrm>
              <a:off x="408289" y="326107"/>
              <a:ext cx="2088562" cy="4963879"/>
              <a:chOff x="229585" y="510773"/>
              <a:chExt cx="2088562" cy="4963879"/>
            </a:xfrm>
          </p:grpSpPr>
          <p:grpSp>
            <p:nvGrpSpPr>
              <p:cNvPr id="6" name="Group 5"/>
              <p:cNvGrpSpPr/>
              <p:nvPr/>
            </p:nvGrpSpPr>
            <p:grpSpPr>
              <a:xfrm>
                <a:off x="385419" y="510773"/>
                <a:ext cx="1932728" cy="4963879"/>
                <a:chOff x="385419" y="510773"/>
                <a:chExt cx="1932728" cy="4963879"/>
              </a:xfrm>
            </p:grpSpPr>
            <p:grpSp>
              <p:nvGrpSpPr>
                <p:cNvPr id="4" name="Group 3"/>
                <p:cNvGrpSpPr/>
                <p:nvPr/>
              </p:nvGrpSpPr>
              <p:grpSpPr>
                <a:xfrm>
                  <a:off x="685288" y="510773"/>
                  <a:ext cx="1632859" cy="4963879"/>
                  <a:chOff x="685288" y="510773"/>
                  <a:chExt cx="1632859" cy="4963879"/>
                </a:xfrm>
              </p:grpSpPr>
              <p:grpSp>
                <p:nvGrpSpPr>
                  <p:cNvPr id="41" name="Group 40"/>
                  <p:cNvGrpSpPr/>
                  <p:nvPr/>
                </p:nvGrpSpPr>
                <p:grpSpPr>
                  <a:xfrm>
                    <a:off x="685288" y="510773"/>
                    <a:ext cx="1632859" cy="4963879"/>
                    <a:chOff x="1066799" y="51038"/>
                    <a:chExt cx="1632859" cy="5810252"/>
                  </a:xfrm>
                </p:grpSpPr>
                <p:grpSp>
                  <p:nvGrpSpPr>
                    <p:cNvPr id="42" name="Group 41"/>
                    <p:cNvGrpSpPr/>
                    <p:nvPr/>
                  </p:nvGrpSpPr>
                  <p:grpSpPr>
                    <a:xfrm>
                      <a:off x="1066799" y="51038"/>
                      <a:ext cx="1632859" cy="5810252"/>
                      <a:chOff x="1066799" y="51038"/>
                      <a:chExt cx="1632859" cy="5810252"/>
                    </a:xfrm>
                  </p:grpSpPr>
                  <p:grpSp>
                    <p:nvGrpSpPr>
                      <p:cNvPr id="45" name="Group 44"/>
                      <p:cNvGrpSpPr/>
                      <p:nvPr/>
                    </p:nvGrpSpPr>
                    <p:grpSpPr>
                      <a:xfrm rot="5400000">
                        <a:off x="-1032783" y="2226820"/>
                        <a:ext cx="5810252" cy="1458687"/>
                        <a:chOff x="1333499" y="4490356"/>
                        <a:chExt cx="6515101" cy="1458687"/>
                      </a:xfrm>
                    </p:grpSpPr>
                    <p:sp>
                      <p:nvSpPr>
                        <p:cNvPr id="48" name="Isosceles Triangle 47"/>
                        <p:cNvSpPr/>
                        <p:nvPr/>
                      </p:nvSpPr>
                      <p:spPr>
                        <a:xfrm>
                          <a:off x="3276600" y="4495800"/>
                          <a:ext cx="1295400" cy="1447800"/>
                        </a:xfrm>
                        <a:prstGeom prst="triangle">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a:off x="3924300" y="4490356"/>
                          <a:ext cx="1333500" cy="1447800"/>
                        </a:xfrm>
                        <a:prstGeom prst="triangle">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4591050" y="4495800"/>
                          <a:ext cx="1276350" cy="1447800"/>
                        </a:xfrm>
                        <a:prstGeom prst="triangle">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p:cNvSpPr/>
                        <p:nvPr/>
                      </p:nvSpPr>
                      <p:spPr>
                        <a:xfrm>
                          <a:off x="1333499" y="4523013"/>
                          <a:ext cx="2590800" cy="1426029"/>
                        </a:xfrm>
                        <a:prstGeom prst="trapezoid">
                          <a:avLst>
                            <a:gd name="adj" fmla="val 39885"/>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apezoid 51"/>
                        <p:cNvSpPr/>
                        <p:nvPr/>
                      </p:nvSpPr>
                      <p:spPr>
                        <a:xfrm>
                          <a:off x="5257800" y="4523014"/>
                          <a:ext cx="2590800" cy="1426029"/>
                        </a:xfrm>
                        <a:prstGeom prst="trapezoid">
                          <a:avLst>
                            <a:gd name="adj" fmla="val 39886"/>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1121229" y="51038"/>
                        <a:ext cx="1578429"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66799" y="5251689"/>
                        <a:ext cx="1578429"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p:cNvCxnSpPr/>
                    <p:nvPr/>
                  </p:nvCxnSpPr>
                  <p:spPr>
                    <a:xfrm>
                      <a:off x="1124494" y="660638"/>
                      <a:ext cx="1444752"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133637" y="5248298"/>
                      <a:ext cx="1444752"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1044848" y="1395730"/>
                    <a:ext cx="927768" cy="369332"/>
                  </a:xfrm>
                  <a:prstGeom prst="rect">
                    <a:avLst/>
                  </a:prstGeom>
                  <a:noFill/>
                </p:spPr>
                <p:txBody>
                  <a:bodyPr wrap="square" rtlCol="0">
                    <a:spAutoFit/>
                  </a:bodyPr>
                  <a:lstStyle/>
                  <a:p>
                    <a:r>
                      <a:rPr lang="en-US" dirty="0" smtClean="0"/>
                      <a:t>Fast Up</a:t>
                    </a:r>
                    <a:endParaRPr lang="en-US" dirty="0"/>
                  </a:p>
                </p:txBody>
              </p:sp>
              <p:sp>
                <p:nvSpPr>
                  <p:cNvPr id="54" name="TextBox 53"/>
                  <p:cNvSpPr txBox="1"/>
                  <p:nvPr/>
                </p:nvSpPr>
                <p:spPr>
                  <a:xfrm>
                    <a:off x="1235605" y="2808047"/>
                    <a:ext cx="927768" cy="369332"/>
                  </a:xfrm>
                  <a:prstGeom prst="rect">
                    <a:avLst/>
                  </a:prstGeom>
                  <a:noFill/>
                </p:spPr>
                <p:txBody>
                  <a:bodyPr wrap="square" rtlCol="0">
                    <a:spAutoFit/>
                  </a:bodyPr>
                  <a:lstStyle/>
                  <a:p>
                    <a:r>
                      <a:rPr lang="en-US" dirty="0" smtClean="0"/>
                      <a:t>Stay </a:t>
                    </a:r>
                    <a:endParaRPr lang="en-US" dirty="0"/>
                  </a:p>
                </p:txBody>
              </p:sp>
              <p:sp>
                <p:nvSpPr>
                  <p:cNvPr id="55" name="TextBox 54"/>
                  <p:cNvSpPr txBox="1"/>
                  <p:nvPr/>
                </p:nvSpPr>
                <p:spPr>
                  <a:xfrm>
                    <a:off x="1269279" y="2275185"/>
                    <a:ext cx="927768" cy="369332"/>
                  </a:xfrm>
                  <a:prstGeom prst="rect">
                    <a:avLst/>
                  </a:prstGeom>
                  <a:noFill/>
                </p:spPr>
                <p:txBody>
                  <a:bodyPr wrap="square" rtlCol="0">
                    <a:spAutoFit/>
                  </a:bodyPr>
                  <a:lstStyle/>
                  <a:p>
                    <a:r>
                      <a:rPr lang="en-US" dirty="0" smtClean="0"/>
                      <a:t>Up</a:t>
                    </a:r>
                    <a:endParaRPr lang="en-US" dirty="0"/>
                  </a:p>
                </p:txBody>
              </p:sp>
              <p:sp>
                <p:nvSpPr>
                  <p:cNvPr id="56" name="TextBox 55"/>
                  <p:cNvSpPr txBox="1"/>
                  <p:nvPr/>
                </p:nvSpPr>
                <p:spPr>
                  <a:xfrm>
                    <a:off x="960386" y="4248854"/>
                    <a:ext cx="1319838" cy="369332"/>
                  </a:xfrm>
                  <a:prstGeom prst="rect">
                    <a:avLst/>
                  </a:prstGeom>
                  <a:noFill/>
                </p:spPr>
                <p:txBody>
                  <a:bodyPr wrap="square" rtlCol="0">
                    <a:spAutoFit/>
                  </a:bodyPr>
                  <a:lstStyle/>
                  <a:p>
                    <a:r>
                      <a:rPr lang="en-US" dirty="0" smtClean="0"/>
                      <a:t>Fast Down</a:t>
                    </a:r>
                    <a:endParaRPr lang="en-US" dirty="0"/>
                  </a:p>
                </p:txBody>
              </p:sp>
              <p:sp>
                <p:nvSpPr>
                  <p:cNvPr id="57" name="TextBox 56"/>
                  <p:cNvSpPr txBox="1"/>
                  <p:nvPr/>
                </p:nvSpPr>
                <p:spPr>
                  <a:xfrm>
                    <a:off x="1150161" y="3330889"/>
                    <a:ext cx="927768" cy="369332"/>
                  </a:xfrm>
                  <a:prstGeom prst="rect">
                    <a:avLst/>
                  </a:prstGeom>
                  <a:noFill/>
                </p:spPr>
                <p:txBody>
                  <a:bodyPr wrap="square" rtlCol="0">
                    <a:spAutoFit/>
                  </a:bodyPr>
                  <a:lstStyle/>
                  <a:p>
                    <a:r>
                      <a:rPr lang="en-US" dirty="0" smtClean="0"/>
                      <a:t>Down</a:t>
                    </a:r>
                    <a:endParaRPr lang="en-US" dirty="0"/>
                  </a:p>
                </p:txBody>
              </p:sp>
            </p:grpSp>
            <p:sp>
              <p:nvSpPr>
                <p:cNvPr id="63" name="TextBox 62"/>
                <p:cNvSpPr txBox="1"/>
                <p:nvPr/>
              </p:nvSpPr>
              <p:spPr>
                <a:xfrm>
                  <a:off x="415410" y="2601778"/>
                  <a:ext cx="228088" cy="1754326"/>
                </a:xfrm>
                <a:prstGeom prst="rect">
                  <a:avLst/>
                </a:prstGeom>
                <a:noFill/>
              </p:spPr>
              <p:txBody>
                <a:bodyPr wrap="square" rtlCol="0">
                  <a:spAutoFit/>
                </a:bodyPr>
                <a:lstStyle/>
                <a:p>
                  <a:r>
                    <a:rPr lang="en-US" dirty="0" smtClean="0"/>
                    <a:t>OUTPUT</a:t>
                  </a:r>
                  <a:endParaRPr lang="en-US" dirty="0"/>
                </a:p>
              </p:txBody>
            </p:sp>
            <p:sp>
              <p:nvSpPr>
                <p:cNvPr id="72" name="TextBox 71"/>
                <p:cNvSpPr txBox="1"/>
                <p:nvPr/>
              </p:nvSpPr>
              <p:spPr>
                <a:xfrm>
                  <a:off x="385419" y="4700636"/>
                  <a:ext cx="599737" cy="369332"/>
                </a:xfrm>
                <a:prstGeom prst="rect">
                  <a:avLst/>
                </a:prstGeom>
                <a:noFill/>
              </p:spPr>
              <p:txBody>
                <a:bodyPr wrap="square" rtlCol="0">
                  <a:spAutoFit/>
                </a:bodyPr>
                <a:lstStyle/>
                <a:p>
                  <a:r>
                    <a:rPr lang="en-US" dirty="0" smtClean="0"/>
                    <a:t>-1</a:t>
                  </a:r>
                  <a:endParaRPr lang="en-US" dirty="0"/>
                </a:p>
              </p:txBody>
            </p:sp>
          </p:grpSp>
          <p:sp>
            <p:nvSpPr>
              <p:cNvPr id="73" name="TextBox 72"/>
              <p:cNvSpPr txBox="1"/>
              <p:nvPr/>
            </p:nvSpPr>
            <p:spPr>
              <a:xfrm>
                <a:off x="229585" y="874441"/>
                <a:ext cx="599737" cy="369332"/>
              </a:xfrm>
              <a:prstGeom prst="rect">
                <a:avLst/>
              </a:prstGeom>
              <a:noFill/>
            </p:spPr>
            <p:txBody>
              <a:bodyPr wrap="square" rtlCol="0">
                <a:spAutoFit/>
              </a:bodyPr>
              <a:lstStyle/>
              <a:p>
                <a:r>
                  <a:rPr lang="en-US" dirty="0" smtClean="0"/>
                  <a:t>    1</a:t>
                </a:r>
                <a:endParaRPr lang="en-US" dirty="0"/>
              </a:p>
            </p:txBody>
          </p:sp>
        </p:grpSp>
        <p:grpSp>
          <p:nvGrpSpPr>
            <p:cNvPr id="5" name="Group 4"/>
            <p:cNvGrpSpPr/>
            <p:nvPr/>
          </p:nvGrpSpPr>
          <p:grpSpPr>
            <a:xfrm>
              <a:off x="1644063" y="4835799"/>
              <a:ext cx="7707332" cy="1935353"/>
              <a:chOff x="1512604" y="4830872"/>
              <a:chExt cx="7620001" cy="1935353"/>
            </a:xfrm>
          </p:grpSpPr>
          <p:grpSp>
            <p:nvGrpSpPr>
              <p:cNvPr id="3" name="Group 2"/>
              <p:cNvGrpSpPr/>
              <p:nvPr/>
            </p:nvGrpSpPr>
            <p:grpSpPr>
              <a:xfrm>
                <a:off x="1512604" y="4830872"/>
                <a:ext cx="7620001" cy="1632859"/>
                <a:chOff x="1512604" y="4830872"/>
                <a:chExt cx="7620001" cy="1632859"/>
              </a:xfrm>
            </p:grpSpPr>
            <p:grpSp>
              <p:nvGrpSpPr>
                <p:cNvPr id="29" name="Group 28"/>
                <p:cNvGrpSpPr/>
                <p:nvPr/>
              </p:nvGrpSpPr>
              <p:grpSpPr>
                <a:xfrm rot="16200000">
                  <a:off x="4506175" y="1837301"/>
                  <a:ext cx="1632859" cy="7620001"/>
                  <a:chOff x="1066799" y="51038"/>
                  <a:chExt cx="1632859" cy="5810252"/>
                </a:xfrm>
              </p:grpSpPr>
              <p:grpSp>
                <p:nvGrpSpPr>
                  <p:cNvPr id="30" name="Group 29"/>
                  <p:cNvGrpSpPr/>
                  <p:nvPr/>
                </p:nvGrpSpPr>
                <p:grpSpPr>
                  <a:xfrm>
                    <a:off x="1066799" y="51038"/>
                    <a:ext cx="1632859" cy="5810252"/>
                    <a:chOff x="1066799" y="51038"/>
                    <a:chExt cx="1632859" cy="5810252"/>
                  </a:xfrm>
                </p:grpSpPr>
                <p:grpSp>
                  <p:nvGrpSpPr>
                    <p:cNvPr id="33" name="Group 32"/>
                    <p:cNvGrpSpPr/>
                    <p:nvPr/>
                  </p:nvGrpSpPr>
                  <p:grpSpPr>
                    <a:xfrm rot="5400000">
                      <a:off x="-1032783" y="2226820"/>
                      <a:ext cx="5810252" cy="1458687"/>
                      <a:chOff x="1333499" y="4490356"/>
                      <a:chExt cx="6515101" cy="1458687"/>
                    </a:xfrm>
                  </p:grpSpPr>
                  <p:sp>
                    <p:nvSpPr>
                      <p:cNvPr id="36" name="Isosceles Triangle 35"/>
                      <p:cNvSpPr/>
                      <p:nvPr/>
                    </p:nvSpPr>
                    <p:spPr>
                      <a:xfrm>
                        <a:off x="3276600" y="4495800"/>
                        <a:ext cx="1295400" cy="1447800"/>
                      </a:xfrm>
                      <a:prstGeom prst="triangle">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p:cNvSpPr/>
                      <p:nvPr/>
                    </p:nvSpPr>
                    <p:spPr>
                      <a:xfrm>
                        <a:off x="3924300" y="4490356"/>
                        <a:ext cx="1333500" cy="1447800"/>
                      </a:xfrm>
                      <a:prstGeom prst="triangle">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a:off x="4591050" y="4495800"/>
                        <a:ext cx="1276350" cy="1447800"/>
                      </a:xfrm>
                      <a:prstGeom prst="triangle">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apezoid 38"/>
                      <p:cNvSpPr/>
                      <p:nvPr/>
                    </p:nvSpPr>
                    <p:spPr>
                      <a:xfrm>
                        <a:off x="1333499" y="4506685"/>
                        <a:ext cx="2590800" cy="1426029"/>
                      </a:xfrm>
                      <a:prstGeom prst="trapezoid">
                        <a:avLst>
                          <a:gd name="adj" fmla="val 39885"/>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apezoid 39"/>
                      <p:cNvSpPr/>
                      <p:nvPr/>
                    </p:nvSpPr>
                    <p:spPr>
                      <a:xfrm>
                        <a:off x="5257800" y="4523014"/>
                        <a:ext cx="2590800" cy="1426029"/>
                      </a:xfrm>
                      <a:prstGeom prst="trapezoid">
                        <a:avLst>
                          <a:gd name="adj" fmla="val 39886"/>
                        </a:avLst>
                      </a:prstGeom>
                      <a:solidFill>
                        <a:srgbClr val="C3D69B">
                          <a:alpha val="1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p:nvSpPr>
                  <p:spPr>
                    <a:xfrm>
                      <a:off x="1121229" y="51038"/>
                      <a:ext cx="1578429"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66799" y="5251689"/>
                      <a:ext cx="1578429"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Connector 30"/>
                  <p:cNvCxnSpPr/>
                  <p:nvPr/>
                </p:nvCxnSpPr>
                <p:spPr>
                  <a:xfrm>
                    <a:off x="1124494" y="660638"/>
                    <a:ext cx="1444752"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33637" y="5248298"/>
                    <a:ext cx="1444752"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7005359" y="5497277"/>
                  <a:ext cx="1136315" cy="369332"/>
                </a:xfrm>
                <a:prstGeom prst="rect">
                  <a:avLst/>
                </a:prstGeom>
                <a:noFill/>
              </p:spPr>
              <p:txBody>
                <a:bodyPr wrap="square" rtlCol="0">
                  <a:spAutoFit/>
                </a:bodyPr>
                <a:lstStyle/>
                <a:p>
                  <a:r>
                    <a:rPr lang="en-US" dirty="0" smtClean="0"/>
                    <a:t>Far Above</a:t>
                  </a:r>
                  <a:endParaRPr lang="en-US" dirty="0"/>
                </a:p>
              </p:txBody>
            </p:sp>
            <p:sp>
              <p:nvSpPr>
                <p:cNvPr id="59" name="TextBox 58"/>
                <p:cNvSpPr txBox="1"/>
                <p:nvPr/>
              </p:nvSpPr>
              <p:spPr>
                <a:xfrm>
                  <a:off x="5680993" y="5435420"/>
                  <a:ext cx="927768" cy="369332"/>
                </a:xfrm>
                <a:prstGeom prst="rect">
                  <a:avLst/>
                </a:prstGeom>
                <a:noFill/>
              </p:spPr>
              <p:txBody>
                <a:bodyPr wrap="square" rtlCol="0">
                  <a:spAutoFit/>
                </a:bodyPr>
                <a:lstStyle/>
                <a:p>
                  <a:r>
                    <a:rPr lang="en-US" dirty="0" smtClean="0"/>
                    <a:t>Above</a:t>
                  </a:r>
                  <a:endParaRPr lang="en-US" dirty="0"/>
                </a:p>
              </p:txBody>
            </p:sp>
            <p:sp>
              <p:nvSpPr>
                <p:cNvPr id="60" name="TextBox 59"/>
                <p:cNvSpPr txBox="1"/>
                <p:nvPr/>
              </p:nvSpPr>
              <p:spPr>
                <a:xfrm>
                  <a:off x="4936820" y="5435420"/>
                  <a:ext cx="927768" cy="369332"/>
                </a:xfrm>
                <a:prstGeom prst="rect">
                  <a:avLst/>
                </a:prstGeom>
                <a:noFill/>
              </p:spPr>
              <p:txBody>
                <a:bodyPr wrap="square" rtlCol="0">
                  <a:spAutoFit/>
                </a:bodyPr>
                <a:lstStyle/>
                <a:p>
                  <a:r>
                    <a:rPr lang="en-US" dirty="0" smtClean="0"/>
                    <a:t>Target</a:t>
                  </a:r>
                  <a:endParaRPr lang="en-US" dirty="0"/>
                </a:p>
              </p:txBody>
            </p:sp>
            <p:sp>
              <p:nvSpPr>
                <p:cNvPr id="61" name="TextBox 60"/>
                <p:cNvSpPr txBox="1"/>
                <p:nvPr/>
              </p:nvSpPr>
              <p:spPr>
                <a:xfrm>
                  <a:off x="4204509" y="5435420"/>
                  <a:ext cx="927768" cy="369332"/>
                </a:xfrm>
                <a:prstGeom prst="rect">
                  <a:avLst/>
                </a:prstGeom>
                <a:noFill/>
              </p:spPr>
              <p:txBody>
                <a:bodyPr wrap="square" rtlCol="0">
                  <a:spAutoFit/>
                </a:bodyPr>
                <a:lstStyle/>
                <a:p>
                  <a:r>
                    <a:rPr lang="en-US" dirty="0" smtClean="0"/>
                    <a:t>Below</a:t>
                  </a:r>
                  <a:endParaRPr lang="en-US" dirty="0"/>
                </a:p>
              </p:txBody>
            </p:sp>
            <p:sp>
              <p:nvSpPr>
                <p:cNvPr id="62" name="TextBox 61"/>
                <p:cNvSpPr txBox="1"/>
                <p:nvPr/>
              </p:nvSpPr>
              <p:spPr>
                <a:xfrm>
                  <a:off x="2560007" y="5498994"/>
                  <a:ext cx="1303294" cy="369332"/>
                </a:xfrm>
                <a:prstGeom prst="rect">
                  <a:avLst/>
                </a:prstGeom>
                <a:noFill/>
              </p:spPr>
              <p:txBody>
                <a:bodyPr wrap="square" rtlCol="0">
                  <a:spAutoFit/>
                </a:bodyPr>
                <a:lstStyle/>
                <a:p>
                  <a:r>
                    <a:rPr lang="en-US" dirty="0" smtClean="0"/>
                    <a:t>Far Below</a:t>
                  </a:r>
                  <a:endParaRPr lang="en-US" dirty="0"/>
                </a:p>
              </p:txBody>
            </p:sp>
          </p:grpSp>
          <p:sp>
            <p:nvSpPr>
              <p:cNvPr id="64" name="TextBox 63"/>
              <p:cNvSpPr txBox="1"/>
              <p:nvPr/>
            </p:nvSpPr>
            <p:spPr>
              <a:xfrm>
                <a:off x="4858720" y="6354427"/>
                <a:ext cx="927768" cy="369332"/>
              </a:xfrm>
              <a:prstGeom prst="rect">
                <a:avLst/>
              </a:prstGeom>
              <a:noFill/>
            </p:spPr>
            <p:txBody>
              <a:bodyPr wrap="square" rtlCol="0">
                <a:spAutoFit/>
              </a:bodyPr>
              <a:lstStyle/>
              <a:p>
                <a:pPr algn="ctr"/>
                <a:r>
                  <a:rPr lang="en-US" dirty="0" smtClean="0"/>
                  <a:t>INPUT</a:t>
                </a:r>
                <a:endParaRPr lang="en-US" dirty="0"/>
              </a:p>
            </p:txBody>
          </p:sp>
          <p:sp>
            <p:nvSpPr>
              <p:cNvPr id="71" name="TextBox 70"/>
              <p:cNvSpPr txBox="1"/>
              <p:nvPr/>
            </p:nvSpPr>
            <p:spPr>
              <a:xfrm>
                <a:off x="2066127" y="6354427"/>
                <a:ext cx="599737" cy="369332"/>
              </a:xfrm>
              <a:prstGeom prst="rect">
                <a:avLst/>
              </a:prstGeom>
              <a:noFill/>
            </p:spPr>
            <p:txBody>
              <a:bodyPr wrap="square" rtlCol="0">
                <a:spAutoFit/>
              </a:bodyPr>
              <a:lstStyle/>
              <a:p>
                <a:r>
                  <a:rPr lang="en-US" dirty="0" smtClean="0"/>
                  <a:t>-100</a:t>
                </a:r>
                <a:endParaRPr lang="en-US" dirty="0"/>
              </a:p>
            </p:txBody>
          </p:sp>
          <p:sp>
            <p:nvSpPr>
              <p:cNvPr id="74" name="TextBox 73"/>
              <p:cNvSpPr txBox="1"/>
              <p:nvPr/>
            </p:nvSpPr>
            <p:spPr>
              <a:xfrm>
                <a:off x="8028812" y="6396893"/>
                <a:ext cx="599737" cy="369332"/>
              </a:xfrm>
              <a:prstGeom prst="rect">
                <a:avLst/>
              </a:prstGeom>
              <a:noFill/>
            </p:spPr>
            <p:txBody>
              <a:bodyPr wrap="square" rtlCol="0">
                <a:spAutoFit/>
              </a:bodyPr>
              <a:lstStyle/>
              <a:p>
                <a:r>
                  <a:rPr lang="en-US" dirty="0" smtClean="0"/>
                  <a:t> 100</a:t>
                </a:r>
                <a:endParaRPr lang="en-US" dirty="0"/>
              </a:p>
            </p:txBody>
          </p:sp>
        </p:grpSp>
      </p:grpSp>
      <p:sp>
        <p:nvSpPr>
          <p:cNvPr id="2" name="TextBox 1"/>
          <p:cNvSpPr txBox="1"/>
          <p:nvPr/>
        </p:nvSpPr>
        <p:spPr>
          <a:xfrm>
            <a:off x="1620305" y="126051"/>
            <a:ext cx="6715212" cy="769441"/>
          </a:xfrm>
          <a:prstGeom prst="rect">
            <a:avLst/>
          </a:prstGeom>
          <a:noFill/>
        </p:spPr>
        <p:txBody>
          <a:bodyPr wrap="square" rtlCol="0">
            <a:spAutoFit/>
          </a:bodyPr>
          <a:lstStyle/>
          <a:p>
            <a:pPr algn="ctr"/>
            <a:r>
              <a:rPr lang="en-US" sz="4400" dirty="0" smtClean="0"/>
              <a:t>Fuzzy Decision Making</a:t>
            </a:r>
            <a:endParaRPr lang="en-US" sz="4400" dirty="0"/>
          </a:p>
        </p:txBody>
      </p:sp>
      <p:sp>
        <p:nvSpPr>
          <p:cNvPr id="11" name="Slide Number Placeholder 10"/>
          <p:cNvSpPr>
            <a:spLocks noGrp="1"/>
          </p:cNvSpPr>
          <p:nvPr>
            <p:ph type="sldNum" sz="quarter" idx="12"/>
          </p:nvPr>
        </p:nvSpPr>
        <p:spPr/>
        <p:txBody>
          <a:bodyPr/>
          <a:lstStyle/>
          <a:p>
            <a:fld id="{5E4E2DE3-9107-40BE-81F0-399ADBE5A6F0}" type="slidenum">
              <a:rPr lang="en-US" smtClean="0"/>
              <a:t>8</a:t>
            </a:fld>
            <a:endParaRPr lang="en-US"/>
          </a:p>
        </p:txBody>
      </p:sp>
    </p:spTree>
    <p:extLst>
      <p:ext uri="{BB962C8B-B14F-4D97-AF65-F5344CB8AC3E}">
        <p14:creationId xmlns:p14="http://schemas.microsoft.com/office/powerpoint/2010/main" val="4258728306"/>
      </p:ext>
    </p:extLst>
  </p:cSld>
  <p:clrMapOvr>
    <a:masterClrMapping/>
  </p:clrMapOvr>
  <mc:AlternateContent xmlns:mc="http://schemas.openxmlformats.org/markup-compatibility/2006" xmlns:p14="http://schemas.microsoft.com/office/powerpoint/2010/main">
    <mc:Choice Requires="p14">
      <p:transition spd="slow" p14:dur="2000" advTm="40542"/>
    </mc:Choice>
    <mc:Fallback xmlns="">
      <p:transition spd="slow" advTm="4054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828800" y="1447800"/>
            <a:ext cx="5700480" cy="5139705"/>
            <a:chOff x="1671405" y="1219200"/>
            <a:chExt cx="6086475" cy="5353317"/>
          </a:xfrm>
        </p:grpSpPr>
        <p:grpSp>
          <p:nvGrpSpPr>
            <p:cNvPr id="8" name="Group 7"/>
            <p:cNvGrpSpPr/>
            <p:nvPr/>
          </p:nvGrpSpPr>
          <p:grpSpPr>
            <a:xfrm>
              <a:off x="1671405" y="1219200"/>
              <a:ext cx="2209800" cy="2286000"/>
              <a:chOff x="914400" y="381000"/>
              <a:chExt cx="2209800" cy="2286000"/>
            </a:xfrm>
          </p:grpSpPr>
          <p:sp>
            <p:nvSpPr>
              <p:cNvPr id="2" name="Oval 1"/>
              <p:cNvSpPr/>
              <p:nvPr/>
            </p:nvSpPr>
            <p:spPr>
              <a:xfrm>
                <a:off x="914400" y="381000"/>
                <a:ext cx="2209800" cy="2286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81100" y="898891"/>
                <a:ext cx="1676400" cy="1250216"/>
              </a:xfrm>
              <a:prstGeom prst="rect">
                <a:avLst/>
              </a:prstGeom>
              <a:noFill/>
            </p:spPr>
            <p:txBody>
              <a:bodyPr wrap="square" rtlCol="0">
                <a:spAutoFit/>
              </a:bodyPr>
              <a:lstStyle/>
              <a:p>
                <a:pPr algn="ctr"/>
                <a:r>
                  <a:rPr lang="en-US" sz="2400" dirty="0" smtClean="0"/>
                  <a:t>Simulation</a:t>
                </a:r>
              </a:p>
              <a:p>
                <a:pPr algn="ctr"/>
                <a:r>
                  <a:rPr lang="en-US" sz="2400" dirty="0" smtClean="0"/>
                  <a:t>Pong</a:t>
                </a:r>
              </a:p>
              <a:p>
                <a:pPr algn="ctr"/>
                <a:r>
                  <a:rPr lang="en-US" sz="2400" dirty="0" smtClean="0"/>
                  <a:t>MATLAB</a:t>
                </a:r>
                <a:endParaRPr lang="en-US" sz="2400" dirty="0"/>
              </a:p>
            </p:txBody>
          </p:sp>
        </p:grpSp>
        <p:grpSp>
          <p:nvGrpSpPr>
            <p:cNvPr id="9" name="Group 8"/>
            <p:cNvGrpSpPr/>
            <p:nvPr/>
          </p:nvGrpSpPr>
          <p:grpSpPr>
            <a:xfrm>
              <a:off x="5548080" y="1219200"/>
              <a:ext cx="2209800" cy="2286000"/>
              <a:chOff x="5638800" y="533400"/>
              <a:chExt cx="2209800" cy="2286000"/>
            </a:xfrm>
          </p:grpSpPr>
          <p:sp>
            <p:nvSpPr>
              <p:cNvPr id="4" name="Oval 3"/>
              <p:cNvSpPr/>
              <p:nvPr/>
            </p:nvSpPr>
            <p:spPr>
              <a:xfrm>
                <a:off x="5638800" y="533400"/>
                <a:ext cx="2209800" cy="2286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p:cNvSpPr txBox="1"/>
              <p:nvPr/>
            </p:nvSpPr>
            <p:spPr>
              <a:xfrm>
                <a:off x="5905499" y="826894"/>
                <a:ext cx="1676400" cy="1699011"/>
              </a:xfrm>
              <a:prstGeom prst="rect">
                <a:avLst/>
              </a:prstGeom>
              <a:noFill/>
            </p:spPr>
            <p:txBody>
              <a:bodyPr wrap="square" rtlCol="0">
                <a:spAutoFit/>
              </a:bodyPr>
              <a:lstStyle/>
              <a:p>
                <a:pPr algn="ctr"/>
                <a:r>
                  <a:rPr lang="en-US" sz="2000" dirty="0" smtClean="0"/>
                  <a:t>Situational Awareness</a:t>
                </a:r>
              </a:p>
              <a:p>
                <a:pPr algn="ctr"/>
                <a:r>
                  <a:rPr lang="en-US" sz="2000" dirty="0" smtClean="0"/>
                  <a:t>Where? When?</a:t>
                </a:r>
              </a:p>
              <a:p>
                <a:pPr algn="ctr"/>
                <a:r>
                  <a:rPr lang="en-US" sz="2000" dirty="0" smtClean="0"/>
                  <a:t>Fuzzy Logic</a:t>
                </a:r>
                <a:r>
                  <a:rPr lang="en-US" dirty="0" smtClean="0"/>
                  <a:t> </a:t>
                </a:r>
                <a:endParaRPr lang="en-US" dirty="0"/>
              </a:p>
            </p:txBody>
          </p:sp>
        </p:grpSp>
        <p:grpSp>
          <p:nvGrpSpPr>
            <p:cNvPr id="10" name="Group 9"/>
            <p:cNvGrpSpPr/>
            <p:nvPr/>
          </p:nvGrpSpPr>
          <p:grpSpPr>
            <a:xfrm>
              <a:off x="3557587" y="4286517"/>
              <a:ext cx="2209800" cy="2286000"/>
              <a:chOff x="3276600" y="3657600"/>
              <a:chExt cx="2209800" cy="2286000"/>
            </a:xfrm>
          </p:grpSpPr>
          <p:sp>
            <p:nvSpPr>
              <p:cNvPr id="3" name="Oval 2"/>
              <p:cNvSpPr/>
              <p:nvPr/>
            </p:nvSpPr>
            <p:spPr>
              <a:xfrm>
                <a:off x="3276600" y="3657600"/>
                <a:ext cx="2209800" cy="2286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Box 6"/>
              <p:cNvSpPr txBox="1"/>
              <p:nvPr/>
            </p:nvSpPr>
            <p:spPr>
              <a:xfrm>
                <a:off x="3543300" y="4111378"/>
                <a:ext cx="1676400" cy="1378443"/>
              </a:xfrm>
              <a:prstGeom prst="rect">
                <a:avLst/>
              </a:prstGeom>
              <a:noFill/>
            </p:spPr>
            <p:txBody>
              <a:bodyPr wrap="square" rtlCol="0">
                <a:spAutoFit/>
              </a:bodyPr>
              <a:lstStyle/>
              <a:p>
                <a:pPr algn="ctr"/>
                <a:r>
                  <a:rPr lang="en-US" sz="2000" dirty="0" smtClean="0"/>
                  <a:t>Decision Making</a:t>
                </a:r>
              </a:p>
              <a:p>
                <a:pPr algn="ctr"/>
                <a:r>
                  <a:rPr lang="en-US" sz="2000" dirty="0" smtClean="0"/>
                  <a:t>What? How?</a:t>
                </a:r>
              </a:p>
              <a:p>
                <a:pPr algn="ctr"/>
                <a:r>
                  <a:rPr lang="en-US" sz="2000" dirty="0" smtClean="0"/>
                  <a:t>Fuzzy Logic</a:t>
                </a:r>
                <a:endParaRPr lang="en-US" sz="2000" dirty="0"/>
              </a:p>
            </p:txBody>
          </p:sp>
        </p:grpSp>
        <p:cxnSp>
          <p:nvCxnSpPr>
            <p:cNvPr id="12" name="Straight Arrow Connector 11"/>
            <p:cNvCxnSpPr>
              <a:stCxn id="2" idx="6"/>
              <a:endCxn id="4" idx="2"/>
            </p:cNvCxnSpPr>
            <p:nvPr/>
          </p:nvCxnSpPr>
          <p:spPr>
            <a:xfrm>
              <a:off x="3881205" y="2362200"/>
              <a:ext cx="16668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4" idx="4"/>
              <a:endCxn id="3" idx="7"/>
            </p:cNvCxnSpPr>
            <p:nvPr/>
          </p:nvCxnSpPr>
          <p:spPr>
            <a:xfrm flipH="1">
              <a:off x="5443769" y="3505200"/>
              <a:ext cx="1209211" cy="11160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3" idx="1"/>
              <a:endCxn id="2" idx="4"/>
            </p:cNvCxnSpPr>
            <p:nvPr/>
          </p:nvCxnSpPr>
          <p:spPr>
            <a:xfrm flipH="1" flipV="1">
              <a:off x="2776305" y="3505200"/>
              <a:ext cx="1104900" cy="11160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8" name="TextBox 17"/>
          <p:cNvSpPr txBox="1"/>
          <p:nvPr/>
        </p:nvSpPr>
        <p:spPr>
          <a:xfrm>
            <a:off x="0" y="228600"/>
            <a:ext cx="9144000" cy="769441"/>
          </a:xfrm>
          <a:prstGeom prst="rect">
            <a:avLst/>
          </a:prstGeom>
          <a:noFill/>
        </p:spPr>
        <p:txBody>
          <a:bodyPr wrap="square" rtlCol="0">
            <a:spAutoFit/>
          </a:bodyPr>
          <a:lstStyle/>
          <a:p>
            <a:pPr algn="ctr"/>
            <a:r>
              <a:rPr lang="en-US" sz="4400" dirty="0" smtClean="0"/>
              <a:t>Research Approach</a:t>
            </a:r>
            <a:endParaRPr lang="en-US" sz="4400" dirty="0"/>
          </a:p>
        </p:txBody>
      </p:sp>
      <p:sp>
        <p:nvSpPr>
          <p:cNvPr id="11" name="Slide Number Placeholder 10"/>
          <p:cNvSpPr>
            <a:spLocks noGrp="1"/>
          </p:cNvSpPr>
          <p:nvPr>
            <p:ph type="sldNum" sz="quarter" idx="12"/>
          </p:nvPr>
        </p:nvSpPr>
        <p:spPr/>
        <p:txBody>
          <a:bodyPr/>
          <a:lstStyle/>
          <a:p>
            <a:fld id="{5E4E2DE3-9107-40BE-81F0-399ADBE5A6F0}" type="slidenum">
              <a:rPr lang="en-US" smtClean="0"/>
              <a:t>9</a:t>
            </a:fld>
            <a:endParaRPr lang="en-US"/>
          </a:p>
        </p:txBody>
      </p:sp>
    </p:spTree>
    <p:extLst>
      <p:ext uri="{BB962C8B-B14F-4D97-AF65-F5344CB8AC3E}">
        <p14:creationId xmlns:p14="http://schemas.microsoft.com/office/powerpoint/2010/main" val="31581202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3"/>
</p:tagLst>
</file>

<file path=ppt/theme/theme1.xml><?xml version="1.0" encoding="utf-8"?>
<a:theme xmlns:a="http://schemas.openxmlformats.org/drawingml/2006/main" name="UC_MO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UC_MOST</Template>
  <TotalTime>13595</TotalTime>
  <Words>3433</Words>
  <Application>Microsoft Office PowerPoint</Application>
  <PresentationFormat>On-screen Show (4:3)</PresentationFormat>
  <Paragraphs>409</Paragraphs>
  <Slides>36</Slides>
  <Notes>36</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UC_MOST</vt:lpstr>
      <vt:lpstr>Linguistic Reasoning in Collaborative Mobile Robots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 Singles Game</vt:lpstr>
      <vt:lpstr>Results – Doubles Game</vt:lpstr>
      <vt:lpstr>PowerPoint Presentation</vt:lpstr>
      <vt:lpstr>PowerPoint Presentation</vt:lpstr>
      <vt:lpstr>Conclusion</vt:lpstr>
      <vt:lpstr>Recommendations</vt:lpstr>
      <vt:lpstr>Type 2 Fuzzy System</vt:lpstr>
      <vt:lpstr>PowerPoint Presentation</vt:lpstr>
      <vt:lpstr>PowerPoint Presentation</vt:lpstr>
      <vt:lpstr>Acknowledgements</vt:lpstr>
      <vt:lpstr>References</vt:lpstr>
      <vt:lpstr>Questions?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Linguistic Reasoning for Collaborative Mobile Robots</dc:title>
  <dc:creator>Sophia Mitchell</dc:creator>
  <cp:lastModifiedBy>Sophia Mitchell</cp:lastModifiedBy>
  <cp:revision>86</cp:revision>
  <dcterms:created xsi:type="dcterms:W3CDTF">2011-08-03T20:02:13Z</dcterms:created>
  <dcterms:modified xsi:type="dcterms:W3CDTF">2015-10-24T22:55:06Z</dcterms:modified>
</cp:coreProperties>
</file>